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69" r:id="rId2"/>
    <p:sldId id="270" r:id="rId3"/>
    <p:sldId id="347" r:id="rId4"/>
    <p:sldId id="316" r:id="rId5"/>
    <p:sldId id="357" r:id="rId6"/>
    <p:sldId id="338" r:id="rId7"/>
    <p:sldId id="317" r:id="rId8"/>
    <p:sldId id="335" r:id="rId9"/>
    <p:sldId id="349" r:id="rId10"/>
    <p:sldId id="319" r:id="rId11"/>
    <p:sldId id="340" r:id="rId12"/>
    <p:sldId id="346" r:id="rId13"/>
    <p:sldId id="320" r:id="rId14"/>
    <p:sldId id="341" r:id="rId15"/>
    <p:sldId id="350" r:id="rId16"/>
    <p:sldId id="321" r:id="rId17"/>
    <p:sldId id="322" r:id="rId18"/>
    <p:sldId id="343" r:id="rId19"/>
    <p:sldId id="355" r:id="rId20"/>
    <p:sldId id="345" r:id="rId21"/>
    <p:sldId id="324" r:id="rId22"/>
    <p:sldId id="356" r:id="rId23"/>
    <p:sldId id="352" r:id="rId24"/>
    <p:sldId id="315" r:id="rId25"/>
    <p:sldId id="267" r:id="rId26"/>
  </p:sldIdLst>
  <p:sldSz cx="12192000" cy="6858000"/>
  <p:notesSz cx="69977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384" userDrawn="1">
          <p15:clr>
            <a:srgbClr val="A4A3A4"/>
          </p15:clr>
        </p15:guide>
        <p15:guide id="5" pos="128" userDrawn="1">
          <p15:clr>
            <a:srgbClr val="A4A3A4"/>
          </p15:clr>
        </p15:guide>
        <p15:guide id="7" orient="horz" pos="2208" userDrawn="1">
          <p15:clr>
            <a:srgbClr val="A4A3A4"/>
          </p15:clr>
        </p15:guide>
        <p15:guide id="8" pos="1200" userDrawn="1">
          <p15:clr>
            <a:srgbClr val="A4A3A4"/>
          </p15:clr>
        </p15:guide>
        <p15:guide id="9" pos="6464" userDrawn="1">
          <p15:clr>
            <a:srgbClr val="A4A3A4"/>
          </p15:clr>
        </p15:guide>
        <p15:guide id="10" pos="72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E97D1F"/>
    <a:srgbClr val="000000"/>
    <a:srgbClr val="002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8603FDC-E32A-4AB5-989C-0864C3EAD2B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2" autoAdjust="0"/>
    <p:restoredTop sz="94291" autoAdjust="0"/>
  </p:normalViewPr>
  <p:slideViewPr>
    <p:cSldViewPr showGuides="1">
      <p:cViewPr varScale="1">
        <p:scale>
          <a:sx n="123" d="100"/>
          <a:sy n="123" d="100"/>
        </p:scale>
        <p:origin x="108" y="288"/>
      </p:cViewPr>
      <p:guideLst>
        <p:guide orient="horz" pos="4080"/>
        <p:guide pos="3840"/>
        <p:guide pos="384"/>
        <p:guide pos="128"/>
        <p:guide orient="horz" pos="2208"/>
        <p:guide pos="1200"/>
        <p:guide pos="6464"/>
        <p:guide pos="7296"/>
      </p:guideLst>
    </p:cSldViewPr>
  </p:slideViewPr>
  <p:outlineViewPr>
    <p:cViewPr>
      <p:scale>
        <a:sx n="33" d="100"/>
        <a:sy n="33" d="100"/>
      </p:scale>
      <p:origin x="0" y="-258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-3492" y="-90"/>
      </p:cViewPr>
      <p:guideLst>
        <p:guide orient="horz" pos="2924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>
              <a:defRPr sz="1200"/>
            </a:lvl1pPr>
          </a:lstStyle>
          <a:p>
            <a:fld id="{D7537236-62BE-42FC-9CBE-9D549984C728}" type="datetimeFigureOut">
              <a:rPr lang="en-US" smtClean="0"/>
              <a:t>8/6/2019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>
              <a:defRPr sz="1200"/>
            </a:lvl1pPr>
          </a:lstStyle>
          <a:p>
            <a:fld id="{15E94041-1AFF-4BFD-8B49-340353AE95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1138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988" y="0"/>
            <a:ext cx="303212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A4F8E-913B-4F83-97B4-6A000A78E450}" type="datetimeFigureOut">
              <a:rPr lang="en-US" smtClean="0"/>
              <a:t>8/6/2019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0463"/>
            <a:ext cx="5568950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67225"/>
            <a:ext cx="5597525" cy="36560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32125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988" y="8818563"/>
            <a:ext cx="3032125" cy="4651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9C0943-ADF9-4A31-AA71-DEEB83922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12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68950" cy="3133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0943-ADF9-4A31-AA71-DEEB839220D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247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0943-ADF9-4A31-AA71-DEEB839220D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55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0943-ADF9-4A31-AA71-DEEB839220D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35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0943-ADF9-4A31-AA71-DEEB839220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43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4375" y="1160463"/>
            <a:ext cx="5568950" cy="31337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0943-ADF9-4A31-AA71-DEEB839220D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155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9C0943-ADF9-4A31-AA71-DEEB839220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850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ogo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1728" y="2477869"/>
            <a:ext cx="10448544" cy="6463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863600" y="4038600"/>
            <a:ext cx="10464800" cy="990600"/>
          </a:xfrm>
        </p:spPr>
        <p:txBody>
          <a:bodyPr anchor="b"/>
          <a:lstStyle>
            <a:lvl1pPr marL="0" indent="0" algn="ctr">
              <a:lnSpc>
                <a:spcPct val="89000"/>
              </a:lnSpc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Institution 1"/>
          <p:cNvSpPr>
            <a:spLocks noGrp="1"/>
          </p:cNvSpPr>
          <p:nvPr>
            <p:ph type="body" sz="quarter" idx="10" hasCustomPrompt="1"/>
          </p:nvPr>
        </p:nvSpPr>
        <p:spPr>
          <a:xfrm>
            <a:off x="865632" y="5181600"/>
            <a:ext cx="10460736" cy="1143000"/>
          </a:xfrm>
        </p:spPr>
        <p:txBody>
          <a:bodyPr/>
          <a:lstStyle>
            <a:lvl1pPr marL="0" indent="0" algn="ctr">
              <a:lnSpc>
                <a:spcPts val="1800"/>
              </a:lnSpc>
              <a:buNone/>
              <a:def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Click to add Institution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49" y="444808"/>
            <a:ext cx="1241902" cy="14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11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2"/>
          <p:cNvSpPr>
            <a:spLocks noGrp="1"/>
          </p:cNvSpPr>
          <p:nvPr>
            <p:ph type="body" sz="quarter" idx="12"/>
          </p:nvPr>
        </p:nvSpPr>
        <p:spPr>
          <a:xfrm>
            <a:off x="0" y="1905000"/>
            <a:ext cx="12192000" cy="4114800"/>
          </a:xfrm>
        </p:spPr>
        <p:txBody>
          <a:bodyPr/>
          <a:lstStyle>
            <a:lvl1pPr marL="0" indent="0" algn="ctr">
              <a:buNone/>
              <a:defRPr/>
            </a:lvl1pPr>
            <a:lvl2pPr marL="0" indent="0" algn="ctr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2011188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refer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3022811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62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1"/>
          <p:cNvSpPr>
            <a:spLocks noGrp="1"/>
          </p:cNvSpPr>
          <p:nvPr>
            <p:ph type="body" sz="quarter" idx="15"/>
          </p:nvPr>
        </p:nvSpPr>
        <p:spPr>
          <a:xfrm>
            <a:off x="193524" y="838200"/>
            <a:ext cx="5791200" cy="5562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2"/>
          <p:cNvSpPr>
            <a:spLocks noGrp="1"/>
          </p:cNvSpPr>
          <p:nvPr>
            <p:ph type="body" sz="quarter" idx="16"/>
          </p:nvPr>
        </p:nvSpPr>
        <p:spPr>
          <a:xfrm>
            <a:off x="6187924" y="838200"/>
            <a:ext cx="5791200" cy="5562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42808192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1"/>
          <p:cNvSpPr>
            <a:spLocks noGrp="1"/>
          </p:cNvSpPr>
          <p:nvPr>
            <p:ph type="pic" sz="quarter" idx="15"/>
          </p:nvPr>
        </p:nvSpPr>
        <p:spPr>
          <a:xfrm>
            <a:off x="2230362" y="838200"/>
            <a:ext cx="7731279" cy="5029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aption 1"/>
          <p:cNvSpPr>
            <a:spLocks noGrp="1"/>
          </p:cNvSpPr>
          <p:nvPr>
            <p:ph type="body" sz="quarter" idx="17" hasCustomPrompt="1"/>
          </p:nvPr>
        </p:nvSpPr>
        <p:spPr>
          <a:xfrm>
            <a:off x="1207008" y="6019800"/>
            <a:ext cx="9777984" cy="304800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None/>
              <a:defRPr sz="2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2979698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1"/>
          <p:cNvSpPr>
            <a:spLocks noGrp="1"/>
          </p:cNvSpPr>
          <p:nvPr>
            <p:ph type="pic" sz="quarter" idx="15"/>
          </p:nvPr>
        </p:nvSpPr>
        <p:spPr>
          <a:xfrm>
            <a:off x="195072" y="838200"/>
            <a:ext cx="5791200" cy="472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Caption 1"/>
          <p:cNvSpPr>
            <a:spLocks noGrp="1"/>
          </p:cNvSpPr>
          <p:nvPr>
            <p:ph type="body" sz="quarter" idx="19" hasCustomPrompt="1"/>
          </p:nvPr>
        </p:nvSpPr>
        <p:spPr>
          <a:xfrm>
            <a:off x="195072" y="5638800"/>
            <a:ext cx="5791200" cy="300038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FontTx/>
              <a:buNone/>
              <a:defRPr sz="2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Picture 2"/>
          <p:cNvSpPr>
            <a:spLocks noGrp="1"/>
          </p:cNvSpPr>
          <p:nvPr>
            <p:ph type="pic" sz="quarter" idx="16"/>
          </p:nvPr>
        </p:nvSpPr>
        <p:spPr>
          <a:xfrm>
            <a:off x="6197600" y="838200"/>
            <a:ext cx="5791200" cy="47244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aption 2"/>
          <p:cNvSpPr>
            <a:spLocks noGrp="1"/>
          </p:cNvSpPr>
          <p:nvPr>
            <p:ph type="body" sz="quarter" idx="20" hasCustomPrompt="1"/>
          </p:nvPr>
        </p:nvSpPr>
        <p:spPr>
          <a:xfrm>
            <a:off x="6197600" y="5638800"/>
            <a:ext cx="5791200" cy="300038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FontTx/>
              <a:buNone/>
              <a:defRPr sz="2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32314716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by side imag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1"/>
          <p:cNvSpPr>
            <a:spLocks noGrp="1"/>
          </p:cNvSpPr>
          <p:nvPr>
            <p:ph type="pic" sz="quarter" idx="15"/>
          </p:nvPr>
        </p:nvSpPr>
        <p:spPr>
          <a:xfrm>
            <a:off x="195072" y="838199"/>
            <a:ext cx="5791200" cy="51005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2"/>
          <p:cNvSpPr>
            <a:spLocks noGrp="1"/>
          </p:cNvSpPr>
          <p:nvPr>
            <p:ph type="pic" sz="quarter" idx="16"/>
          </p:nvPr>
        </p:nvSpPr>
        <p:spPr>
          <a:xfrm>
            <a:off x="6197600" y="838199"/>
            <a:ext cx="5791200" cy="51005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2550690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1"/>
          <p:cNvSpPr>
            <a:spLocks noGrp="1"/>
          </p:cNvSpPr>
          <p:nvPr>
            <p:ph sz="half" idx="1"/>
          </p:nvPr>
        </p:nvSpPr>
        <p:spPr>
          <a:xfrm>
            <a:off x="192024" y="838200"/>
            <a:ext cx="5791200" cy="5559552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800"/>
            </a:lvl1pPr>
            <a:lvl2pPr marL="742950" marR="0" indent="-285750" algn="l" defTabSz="914400" rtl="0" eaLnBrk="1" fontAlgn="auto" latinLnBrk="0" hangingPunct="1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Trebuchet MS" pitchFamily="34" charset="0"/>
              <a:buChar char="–"/>
              <a:tabLst/>
              <a:defRPr sz="2800"/>
            </a:lvl2pPr>
            <a:lvl3pPr marL="1088136" marR="0" indent="-228600" algn="l" defTabSz="914400" rtl="0" eaLnBrk="1" fontAlgn="auto" latinLnBrk="0" hangingPunct="1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800"/>
            </a:lvl3pPr>
            <a:lvl4pPr marL="1426464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Trebuchet MS" pitchFamily="34" charset="0"/>
              <a:buChar char="–"/>
              <a:tabLst/>
              <a:defRPr sz="2600"/>
            </a:lvl4pPr>
            <a:lvl5pPr marL="1773936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Trebuchet MS" pitchFamily="34" charset="0"/>
              <a:buChar char="»"/>
              <a:tabLst/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Edit Master text styles</a:t>
            </a:r>
          </a:p>
          <a:p>
            <a:pPr marL="342900" marR="0" lvl="1" indent="-342900" algn="l" defTabSz="914400" rtl="0" eaLnBrk="1" fontAlgn="auto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Second level</a:t>
            </a:r>
          </a:p>
          <a:p>
            <a:pPr marL="342900" marR="0" lvl="2" indent="-342900" algn="l" defTabSz="914400" rtl="0" eaLnBrk="1" fontAlgn="auto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Third level</a:t>
            </a:r>
          </a:p>
          <a:p>
            <a:pPr marL="342900" marR="0" lvl="3" indent="-342900" algn="l" defTabSz="914400" rtl="0" eaLnBrk="1" fontAlgn="auto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Fourth level</a:t>
            </a:r>
          </a:p>
          <a:p>
            <a:pPr marL="342900" marR="0" lvl="4" indent="-342900" algn="l" defTabSz="914400" rtl="0" eaLnBrk="1" fontAlgn="auto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Fifth level</a:t>
            </a:r>
            <a:endParaRPr lang="en-US" dirty="0"/>
          </a:p>
        </p:txBody>
      </p:sp>
      <p:sp>
        <p:nvSpPr>
          <p:cNvPr id="4" name="Content 2"/>
          <p:cNvSpPr>
            <a:spLocks noGrp="1"/>
          </p:cNvSpPr>
          <p:nvPr>
            <p:ph sz="half" idx="2"/>
          </p:nvPr>
        </p:nvSpPr>
        <p:spPr>
          <a:xfrm>
            <a:off x="6190488" y="838200"/>
            <a:ext cx="5791200" cy="5559552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800"/>
            </a:lvl1pPr>
            <a:lvl2pPr marL="742950" marR="0" indent="-285750" algn="l" defTabSz="914400" rtl="0" eaLnBrk="1" fontAlgn="auto" latinLnBrk="0" hangingPunct="1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Trebuchet MS" pitchFamily="34" charset="0"/>
              <a:buChar char="–"/>
              <a:tabLst/>
              <a:defRPr sz="2800"/>
            </a:lvl2pPr>
            <a:lvl3pPr marL="1088136" marR="0" indent="-228600" algn="l" defTabSz="914400" rtl="0" eaLnBrk="1" fontAlgn="auto" latinLnBrk="0" hangingPunct="1">
              <a:lnSpc>
                <a:spcPct val="85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800"/>
            </a:lvl3pPr>
            <a:lvl4pPr marL="1426464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Trebuchet MS" pitchFamily="34" charset="0"/>
              <a:buChar char="–"/>
              <a:tabLst/>
              <a:defRPr sz="2600"/>
            </a:lvl4pPr>
            <a:lvl5pPr marL="1773936" marR="0" indent="-228600" algn="l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 typeface="Trebuchet MS" pitchFamily="34" charset="0"/>
              <a:buChar char="»"/>
              <a:tabLst/>
              <a:defRPr sz="2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Edit Master text styles</a:t>
            </a:r>
          </a:p>
          <a:p>
            <a:pPr marL="342900" marR="0" lvl="1" indent="-342900" algn="l" defTabSz="914400" rtl="0" eaLnBrk="1" fontAlgn="auto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Second level</a:t>
            </a:r>
          </a:p>
          <a:p>
            <a:pPr marL="342900" marR="0" lvl="2" indent="-342900" algn="l" defTabSz="914400" rtl="0" eaLnBrk="1" fontAlgn="auto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Third level</a:t>
            </a:r>
          </a:p>
          <a:p>
            <a:pPr marL="342900" marR="0" lvl="3" indent="-342900" algn="l" defTabSz="914400" rtl="0" eaLnBrk="1" fontAlgn="auto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Fourth level</a:t>
            </a:r>
          </a:p>
          <a:p>
            <a:pPr marL="342900" marR="0" lvl="4" indent="-342900" algn="l" defTabSz="914400" rtl="0" eaLnBrk="1" fontAlgn="auto" latinLnBrk="0" hangingPunct="1">
              <a:lnSpc>
                <a:spcPct val="89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Fifth level</a:t>
            </a:r>
            <a:endParaRPr lang="en-US" dirty="0"/>
          </a:p>
        </p:txBody>
      </p:sp>
      <p:sp>
        <p:nvSpPr>
          <p:cNvPr id="9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721179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;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2"/>
          <p:cNvSpPr>
            <a:spLocks noGrp="1"/>
          </p:cNvSpPr>
          <p:nvPr>
            <p:ph type="body" sz="quarter" idx="19"/>
          </p:nvPr>
        </p:nvSpPr>
        <p:spPr>
          <a:xfrm>
            <a:off x="203200" y="838200"/>
            <a:ext cx="5791200" cy="5105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1"/>
          <p:cNvSpPr>
            <a:spLocks noGrp="1"/>
          </p:cNvSpPr>
          <p:nvPr>
            <p:ph type="pic" sz="quarter" idx="16"/>
          </p:nvPr>
        </p:nvSpPr>
        <p:spPr>
          <a:xfrm>
            <a:off x="6197600" y="838200"/>
            <a:ext cx="5791200" cy="472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aption 1"/>
          <p:cNvSpPr>
            <a:spLocks noGrp="1"/>
          </p:cNvSpPr>
          <p:nvPr>
            <p:ph type="body" sz="quarter" idx="20" hasCustomPrompt="1"/>
          </p:nvPr>
        </p:nvSpPr>
        <p:spPr>
          <a:xfrm>
            <a:off x="6197600" y="5638800"/>
            <a:ext cx="5791200" cy="300038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FontTx/>
              <a:buNone/>
              <a:defRPr sz="2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737446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;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1"/>
          <p:cNvSpPr>
            <a:spLocks noGrp="1"/>
          </p:cNvSpPr>
          <p:nvPr>
            <p:ph type="pic" sz="quarter" idx="16"/>
          </p:nvPr>
        </p:nvSpPr>
        <p:spPr>
          <a:xfrm>
            <a:off x="203200" y="838200"/>
            <a:ext cx="5791200" cy="472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aption 1"/>
          <p:cNvSpPr>
            <a:spLocks noGrp="1"/>
          </p:cNvSpPr>
          <p:nvPr>
            <p:ph type="body" sz="quarter" idx="20" hasCustomPrompt="1"/>
          </p:nvPr>
        </p:nvSpPr>
        <p:spPr>
          <a:xfrm>
            <a:off x="195071" y="5638800"/>
            <a:ext cx="5826349" cy="300038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FontTx/>
              <a:buNone/>
              <a:defRPr sz="2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Text 2"/>
          <p:cNvSpPr>
            <a:spLocks noGrp="1"/>
          </p:cNvSpPr>
          <p:nvPr>
            <p:ph type="body" sz="quarter" idx="19"/>
          </p:nvPr>
        </p:nvSpPr>
        <p:spPr>
          <a:xfrm>
            <a:off x="6197600" y="838200"/>
            <a:ext cx="5791200" cy="5105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94641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logo center 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1728" y="2477869"/>
            <a:ext cx="10448544" cy="6463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863600" y="4038600"/>
            <a:ext cx="10464800" cy="990600"/>
          </a:xfrm>
        </p:spPr>
        <p:txBody>
          <a:bodyPr anchor="b"/>
          <a:lstStyle>
            <a:lvl1pPr marL="0" indent="0" algn="ctr">
              <a:lnSpc>
                <a:spcPct val="89000"/>
              </a:lnSpc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UM Text"/>
          <p:cNvSpPr/>
          <p:nvPr userDrawn="1"/>
        </p:nvSpPr>
        <p:spPr>
          <a:xfrm>
            <a:off x="863600" y="5228549"/>
            <a:ext cx="10464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Department</a:t>
            </a:r>
            <a:r>
              <a:rPr lang="en-US" sz="2400" baseline="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of Radiology</a:t>
            </a:r>
            <a:endParaRPr lang="en-US" sz="2400" dirty="0"/>
          </a:p>
          <a:p>
            <a:pPr algn="ctr"/>
            <a:r>
              <a:rPr lang="en-US" sz="24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University of Michigan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49" y="444808"/>
            <a:ext cx="1241902" cy="146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41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 left; 2 images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1"/>
          <p:cNvSpPr>
            <a:spLocks noGrp="1"/>
          </p:cNvSpPr>
          <p:nvPr>
            <p:ph type="body" sz="quarter" idx="15"/>
          </p:nvPr>
        </p:nvSpPr>
        <p:spPr>
          <a:xfrm>
            <a:off x="193524" y="838200"/>
            <a:ext cx="5791200" cy="5562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1"/>
          <p:cNvSpPr>
            <a:spLocks noGrp="1"/>
          </p:cNvSpPr>
          <p:nvPr>
            <p:ph type="pic" sz="quarter" idx="30"/>
          </p:nvPr>
        </p:nvSpPr>
        <p:spPr>
          <a:xfrm>
            <a:off x="6172200" y="838200"/>
            <a:ext cx="510540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2"/>
          <p:cNvSpPr>
            <a:spLocks noGrp="1"/>
          </p:cNvSpPr>
          <p:nvPr>
            <p:ph type="pic" sz="quarter" idx="32"/>
          </p:nvPr>
        </p:nvSpPr>
        <p:spPr>
          <a:xfrm>
            <a:off x="6172200" y="3657600"/>
            <a:ext cx="510540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2966919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; 2 images righ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1"/>
          <p:cNvSpPr>
            <a:spLocks noGrp="1"/>
          </p:cNvSpPr>
          <p:nvPr>
            <p:ph type="body" sz="quarter" idx="15"/>
          </p:nvPr>
        </p:nvSpPr>
        <p:spPr>
          <a:xfrm>
            <a:off x="193524" y="838200"/>
            <a:ext cx="3768876" cy="55226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1"/>
          <p:cNvSpPr>
            <a:spLocks noGrp="1"/>
          </p:cNvSpPr>
          <p:nvPr>
            <p:ph type="pic" sz="quarter" idx="16"/>
          </p:nvPr>
        </p:nvSpPr>
        <p:spPr>
          <a:xfrm>
            <a:off x="4150360" y="838200"/>
            <a:ext cx="3840480" cy="472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aption 1"/>
          <p:cNvSpPr>
            <a:spLocks noGrp="1"/>
          </p:cNvSpPr>
          <p:nvPr>
            <p:ph type="body" sz="quarter" idx="19" hasCustomPrompt="1"/>
          </p:nvPr>
        </p:nvSpPr>
        <p:spPr>
          <a:xfrm>
            <a:off x="4150360" y="5638800"/>
            <a:ext cx="3842886" cy="300038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FontTx/>
              <a:buNone/>
              <a:defRPr sz="2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Picture 2"/>
          <p:cNvSpPr>
            <a:spLocks noGrp="1"/>
          </p:cNvSpPr>
          <p:nvPr>
            <p:ph type="pic" sz="quarter" idx="20"/>
          </p:nvPr>
        </p:nvSpPr>
        <p:spPr>
          <a:xfrm>
            <a:off x="8153400" y="838200"/>
            <a:ext cx="3840480" cy="472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Caption 2"/>
          <p:cNvSpPr>
            <a:spLocks noGrp="1"/>
          </p:cNvSpPr>
          <p:nvPr>
            <p:ph type="body" sz="quarter" idx="21" hasCustomPrompt="1"/>
          </p:nvPr>
        </p:nvSpPr>
        <p:spPr>
          <a:xfrm>
            <a:off x="8153400" y="5641848"/>
            <a:ext cx="3840480" cy="300038"/>
          </a:xfrm>
        </p:spPr>
        <p:txBody>
          <a:bodyPr anchor="t" anchorCtr="0"/>
          <a:lstStyle>
            <a:lvl1pPr marL="0" indent="0" algn="ctr">
              <a:lnSpc>
                <a:spcPct val="85000"/>
              </a:lnSpc>
              <a:spcBef>
                <a:spcPts val="600"/>
              </a:spcBef>
              <a:buFontTx/>
              <a:buNone/>
              <a:defRPr lang="en-US" sz="2400" i="1" kern="1200" dirty="0" smtClean="0">
                <a:solidFill>
                  <a:schemeClr val="bg2"/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lnSpc>
                <a:spcPct val="85000"/>
              </a:lnSpc>
              <a:spcBef>
                <a:spcPts val="600"/>
              </a:spcBef>
              <a:buFontTx/>
              <a:buNone/>
            </a:pPr>
            <a:r>
              <a:rPr lang="en-US" dirty="0"/>
              <a:t>Click to add caption</a:t>
            </a:r>
          </a:p>
        </p:txBody>
      </p:sp>
      <p:sp>
        <p:nvSpPr>
          <p:cNvPr id="3" name="references"/>
          <p:cNvSpPr>
            <a:spLocks noGrp="1"/>
          </p:cNvSpPr>
          <p:nvPr>
            <p:ph type="body" sz="quarter" idx="22" hasCustomPrompt="1"/>
          </p:nvPr>
        </p:nvSpPr>
        <p:spPr>
          <a:xfrm>
            <a:off x="193524" y="6476500"/>
            <a:ext cx="10789920" cy="304800"/>
          </a:xfrm>
        </p:spPr>
        <p:txBody>
          <a:bodyPr anchor="b" anchorCtr="0"/>
          <a:lstStyle>
            <a:lvl1pPr marL="0" indent="0" algn="l">
              <a:lnSpc>
                <a:spcPct val="85000"/>
              </a:lnSpc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24559203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 2/3; Image righ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1"/>
          <p:cNvSpPr>
            <a:spLocks noGrp="1"/>
          </p:cNvSpPr>
          <p:nvPr>
            <p:ph type="body" sz="quarter" idx="19"/>
          </p:nvPr>
        </p:nvSpPr>
        <p:spPr>
          <a:xfrm>
            <a:off x="203200" y="838199"/>
            <a:ext cx="7785768" cy="55226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1"/>
          <p:cNvSpPr>
            <a:spLocks noGrp="1"/>
          </p:cNvSpPr>
          <p:nvPr>
            <p:ph type="pic" sz="quarter" idx="16"/>
          </p:nvPr>
        </p:nvSpPr>
        <p:spPr>
          <a:xfrm>
            <a:off x="8153400" y="838200"/>
            <a:ext cx="3835399" cy="472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aption 1"/>
          <p:cNvSpPr>
            <a:spLocks noGrp="1"/>
          </p:cNvSpPr>
          <p:nvPr>
            <p:ph type="body" sz="quarter" idx="21" hasCustomPrompt="1"/>
          </p:nvPr>
        </p:nvSpPr>
        <p:spPr>
          <a:xfrm>
            <a:off x="8153400" y="5638800"/>
            <a:ext cx="3842886" cy="300038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FontTx/>
              <a:buNone/>
              <a:defRPr sz="2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References"/>
          <p:cNvSpPr>
            <a:spLocks noGrp="1"/>
          </p:cNvSpPr>
          <p:nvPr>
            <p:ph type="body" sz="quarter" idx="22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3834772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2/3; Text righ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1"/>
          <p:cNvSpPr>
            <a:spLocks noGrp="1"/>
          </p:cNvSpPr>
          <p:nvPr>
            <p:ph type="pic" sz="quarter" idx="16"/>
          </p:nvPr>
        </p:nvSpPr>
        <p:spPr>
          <a:xfrm>
            <a:off x="228600" y="838200"/>
            <a:ext cx="7696200" cy="472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aption 1"/>
          <p:cNvSpPr>
            <a:spLocks noGrp="1"/>
          </p:cNvSpPr>
          <p:nvPr>
            <p:ph type="body" sz="quarter" idx="21" hasCustomPrompt="1"/>
          </p:nvPr>
        </p:nvSpPr>
        <p:spPr>
          <a:xfrm>
            <a:off x="228600" y="5638800"/>
            <a:ext cx="7696200" cy="300038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FontTx/>
              <a:buNone/>
              <a:defRPr sz="2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" name="Text 1"/>
          <p:cNvSpPr>
            <a:spLocks noGrp="1"/>
          </p:cNvSpPr>
          <p:nvPr>
            <p:ph type="body" sz="quarter" idx="19"/>
          </p:nvPr>
        </p:nvSpPr>
        <p:spPr>
          <a:xfrm>
            <a:off x="8077200" y="838200"/>
            <a:ext cx="3886200" cy="5105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ferences"/>
          <p:cNvSpPr>
            <a:spLocks noGrp="1"/>
          </p:cNvSpPr>
          <p:nvPr>
            <p:ph type="body" sz="quarter" idx="22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1218150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1"/>
          <p:cNvSpPr>
            <a:spLocks noGrp="1"/>
          </p:cNvSpPr>
          <p:nvPr>
            <p:ph type="pic" sz="quarter" idx="20"/>
          </p:nvPr>
        </p:nvSpPr>
        <p:spPr>
          <a:xfrm>
            <a:off x="4152766" y="838200"/>
            <a:ext cx="3840480" cy="472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Caption 1"/>
          <p:cNvSpPr>
            <a:spLocks noGrp="1"/>
          </p:cNvSpPr>
          <p:nvPr>
            <p:ph type="body" sz="quarter" idx="24" hasCustomPrompt="1"/>
          </p:nvPr>
        </p:nvSpPr>
        <p:spPr>
          <a:xfrm>
            <a:off x="152400" y="5638800"/>
            <a:ext cx="3842886" cy="300038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FontTx/>
              <a:buNone/>
              <a:defRPr sz="2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Picture 2"/>
          <p:cNvSpPr>
            <a:spLocks noGrp="1"/>
          </p:cNvSpPr>
          <p:nvPr>
            <p:ph type="pic" sz="quarter" idx="16"/>
          </p:nvPr>
        </p:nvSpPr>
        <p:spPr>
          <a:xfrm>
            <a:off x="152400" y="838200"/>
            <a:ext cx="3840480" cy="472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Caption 2"/>
          <p:cNvSpPr>
            <a:spLocks noGrp="1"/>
          </p:cNvSpPr>
          <p:nvPr>
            <p:ph type="body" sz="quarter" idx="25" hasCustomPrompt="1"/>
          </p:nvPr>
        </p:nvSpPr>
        <p:spPr>
          <a:xfrm>
            <a:off x="4150360" y="5638800"/>
            <a:ext cx="3842886" cy="300038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FontTx/>
              <a:buNone/>
              <a:defRPr sz="2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Picture 3"/>
          <p:cNvSpPr>
            <a:spLocks noGrp="1"/>
          </p:cNvSpPr>
          <p:nvPr>
            <p:ph type="pic" sz="quarter" idx="21"/>
          </p:nvPr>
        </p:nvSpPr>
        <p:spPr>
          <a:xfrm>
            <a:off x="8155806" y="838200"/>
            <a:ext cx="3840480" cy="4724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aption 3"/>
          <p:cNvSpPr>
            <a:spLocks noGrp="1"/>
          </p:cNvSpPr>
          <p:nvPr>
            <p:ph type="body" sz="quarter" idx="26" hasCustomPrompt="1"/>
          </p:nvPr>
        </p:nvSpPr>
        <p:spPr>
          <a:xfrm>
            <a:off x="8153400" y="5638800"/>
            <a:ext cx="3842886" cy="300038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FontTx/>
              <a:buNone/>
              <a:defRPr sz="2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5" name="References"/>
          <p:cNvSpPr>
            <a:spLocks noGrp="1"/>
          </p:cNvSpPr>
          <p:nvPr>
            <p:ph type="body" sz="quarter" idx="27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2839393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- no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1"/>
          <p:cNvSpPr>
            <a:spLocks noGrp="1"/>
          </p:cNvSpPr>
          <p:nvPr>
            <p:ph type="pic" sz="quarter" idx="20"/>
          </p:nvPr>
        </p:nvSpPr>
        <p:spPr>
          <a:xfrm>
            <a:off x="4150360" y="838200"/>
            <a:ext cx="3840480" cy="5029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2"/>
          <p:cNvSpPr>
            <a:spLocks noGrp="1"/>
          </p:cNvSpPr>
          <p:nvPr>
            <p:ph type="pic" sz="quarter" idx="16"/>
          </p:nvPr>
        </p:nvSpPr>
        <p:spPr>
          <a:xfrm>
            <a:off x="192024" y="838200"/>
            <a:ext cx="3840480" cy="5029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3"/>
          <p:cNvSpPr>
            <a:spLocks noGrp="1"/>
          </p:cNvSpPr>
          <p:nvPr>
            <p:ph type="pic" sz="quarter" idx="21"/>
          </p:nvPr>
        </p:nvSpPr>
        <p:spPr>
          <a:xfrm>
            <a:off x="8153400" y="838200"/>
            <a:ext cx="3840480" cy="5029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References"/>
          <p:cNvSpPr>
            <a:spLocks noGrp="1"/>
          </p:cNvSpPr>
          <p:nvPr>
            <p:ph type="body" sz="quarter" idx="22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20138041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-squar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1"/>
          <p:cNvSpPr>
            <a:spLocks noGrp="1"/>
          </p:cNvSpPr>
          <p:nvPr>
            <p:ph type="pic" sz="quarter" idx="19"/>
          </p:nvPr>
        </p:nvSpPr>
        <p:spPr>
          <a:xfrm>
            <a:off x="1707848" y="838200"/>
            <a:ext cx="3413760" cy="25603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Caption 1"/>
          <p:cNvSpPr>
            <a:spLocks noGrp="1"/>
          </p:cNvSpPr>
          <p:nvPr>
            <p:ph type="body" sz="quarter" idx="21" hasCustomPrompt="1"/>
          </p:nvPr>
        </p:nvSpPr>
        <p:spPr>
          <a:xfrm>
            <a:off x="1707848" y="3429000"/>
            <a:ext cx="3413760" cy="304800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None/>
              <a:defRPr sz="1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6" name="Picture 2"/>
          <p:cNvSpPr>
            <a:spLocks noGrp="1"/>
          </p:cNvSpPr>
          <p:nvPr>
            <p:ph type="pic" sz="quarter" idx="28"/>
          </p:nvPr>
        </p:nvSpPr>
        <p:spPr>
          <a:xfrm>
            <a:off x="1707848" y="3886200"/>
            <a:ext cx="3413760" cy="25603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Caption 2"/>
          <p:cNvSpPr>
            <a:spLocks noGrp="1"/>
          </p:cNvSpPr>
          <p:nvPr>
            <p:ph type="body" sz="quarter" idx="29" hasCustomPrompt="1"/>
          </p:nvPr>
        </p:nvSpPr>
        <p:spPr>
          <a:xfrm>
            <a:off x="1707848" y="6477000"/>
            <a:ext cx="3413760" cy="304800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None/>
              <a:defRPr sz="1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8" name="Picture 3"/>
          <p:cNvSpPr>
            <a:spLocks noGrp="1"/>
          </p:cNvSpPr>
          <p:nvPr>
            <p:ph type="pic" sz="quarter" idx="30"/>
          </p:nvPr>
        </p:nvSpPr>
        <p:spPr>
          <a:xfrm>
            <a:off x="6422088" y="838200"/>
            <a:ext cx="3413760" cy="25603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Caption 3"/>
          <p:cNvSpPr>
            <a:spLocks noGrp="1"/>
          </p:cNvSpPr>
          <p:nvPr>
            <p:ph type="body" sz="quarter" idx="31" hasCustomPrompt="1"/>
          </p:nvPr>
        </p:nvSpPr>
        <p:spPr>
          <a:xfrm>
            <a:off x="6422088" y="3429000"/>
            <a:ext cx="3413760" cy="304800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None/>
              <a:defRPr sz="1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0" name="Picture 4"/>
          <p:cNvSpPr>
            <a:spLocks noGrp="1"/>
          </p:cNvSpPr>
          <p:nvPr>
            <p:ph type="pic" sz="quarter" idx="32"/>
          </p:nvPr>
        </p:nvSpPr>
        <p:spPr>
          <a:xfrm>
            <a:off x="6422088" y="3886200"/>
            <a:ext cx="3413760" cy="25603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Caption 4"/>
          <p:cNvSpPr>
            <a:spLocks noGrp="1"/>
          </p:cNvSpPr>
          <p:nvPr>
            <p:ph type="body" sz="quarter" idx="33" hasCustomPrompt="1"/>
          </p:nvPr>
        </p:nvSpPr>
        <p:spPr>
          <a:xfrm>
            <a:off x="6422088" y="6477000"/>
            <a:ext cx="3413760" cy="304800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None/>
              <a:defRPr sz="1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1197291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2 -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1"/>
          <p:cNvSpPr>
            <a:spLocks noGrp="1"/>
          </p:cNvSpPr>
          <p:nvPr>
            <p:ph type="pic" sz="quarter" idx="19"/>
          </p:nvPr>
        </p:nvSpPr>
        <p:spPr>
          <a:xfrm>
            <a:off x="914400" y="838200"/>
            <a:ext cx="5029200" cy="25603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Caption 1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3429000"/>
            <a:ext cx="5029200" cy="304800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None/>
              <a:defRPr sz="1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6" name="Picture 2"/>
          <p:cNvSpPr>
            <a:spLocks noGrp="1"/>
          </p:cNvSpPr>
          <p:nvPr>
            <p:ph type="pic" sz="quarter" idx="28"/>
          </p:nvPr>
        </p:nvSpPr>
        <p:spPr>
          <a:xfrm>
            <a:off x="914400" y="3886200"/>
            <a:ext cx="5029200" cy="25603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Caption 2"/>
          <p:cNvSpPr>
            <a:spLocks noGrp="1"/>
          </p:cNvSpPr>
          <p:nvPr>
            <p:ph type="body" sz="quarter" idx="29" hasCustomPrompt="1"/>
          </p:nvPr>
        </p:nvSpPr>
        <p:spPr>
          <a:xfrm>
            <a:off x="914400" y="6477000"/>
            <a:ext cx="5029200" cy="304800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None/>
              <a:defRPr sz="1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28" name="Picture 3"/>
          <p:cNvSpPr>
            <a:spLocks noGrp="1"/>
          </p:cNvSpPr>
          <p:nvPr>
            <p:ph type="pic" sz="quarter" idx="30"/>
          </p:nvPr>
        </p:nvSpPr>
        <p:spPr>
          <a:xfrm>
            <a:off x="6248400" y="838200"/>
            <a:ext cx="5029200" cy="25603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Caption 3"/>
          <p:cNvSpPr>
            <a:spLocks noGrp="1"/>
          </p:cNvSpPr>
          <p:nvPr>
            <p:ph type="body" sz="quarter" idx="31" hasCustomPrompt="1"/>
          </p:nvPr>
        </p:nvSpPr>
        <p:spPr>
          <a:xfrm>
            <a:off x="6248400" y="3429000"/>
            <a:ext cx="5029200" cy="304800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None/>
              <a:defRPr sz="1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30" name="Picture 4"/>
          <p:cNvSpPr>
            <a:spLocks noGrp="1"/>
          </p:cNvSpPr>
          <p:nvPr>
            <p:ph type="pic" sz="quarter" idx="32"/>
          </p:nvPr>
        </p:nvSpPr>
        <p:spPr>
          <a:xfrm>
            <a:off x="6248400" y="3886200"/>
            <a:ext cx="5029200" cy="256032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Caption 4"/>
          <p:cNvSpPr>
            <a:spLocks noGrp="1"/>
          </p:cNvSpPr>
          <p:nvPr>
            <p:ph type="body" sz="quarter" idx="33" hasCustomPrompt="1"/>
          </p:nvPr>
        </p:nvSpPr>
        <p:spPr>
          <a:xfrm>
            <a:off x="6248400" y="6477000"/>
            <a:ext cx="5029200" cy="304800"/>
          </a:xfrm>
        </p:spPr>
        <p:txBody>
          <a:bodyPr/>
          <a:lstStyle>
            <a:lvl1pPr marL="0" indent="0" algn="ctr">
              <a:lnSpc>
                <a:spcPct val="85000"/>
              </a:lnSpc>
              <a:spcBef>
                <a:spcPts val="600"/>
              </a:spcBef>
              <a:buNone/>
              <a:defRPr sz="1400" i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add caption</a:t>
            </a:r>
          </a:p>
        </p:txBody>
      </p:sp>
    </p:spTree>
    <p:extLst>
      <p:ext uri="{BB962C8B-B14F-4D97-AF65-F5344CB8AC3E}">
        <p14:creationId xmlns:p14="http://schemas.microsoft.com/office/powerpoint/2010/main" val="3871176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-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Picture 1"/>
          <p:cNvSpPr>
            <a:spLocks noGrp="1"/>
          </p:cNvSpPr>
          <p:nvPr>
            <p:ph type="pic" sz="quarter" idx="19"/>
          </p:nvPr>
        </p:nvSpPr>
        <p:spPr>
          <a:xfrm>
            <a:off x="1707848" y="838200"/>
            <a:ext cx="365760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2"/>
          <p:cNvSpPr>
            <a:spLocks noGrp="1"/>
          </p:cNvSpPr>
          <p:nvPr>
            <p:ph type="pic" sz="quarter" idx="28"/>
          </p:nvPr>
        </p:nvSpPr>
        <p:spPr>
          <a:xfrm>
            <a:off x="1707848" y="3810000"/>
            <a:ext cx="365760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3"/>
          <p:cNvSpPr>
            <a:spLocks noGrp="1"/>
          </p:cNvSpPr>
          <p:nvPr>
            <p:ph type="pic" sz="quarter" idx="30"/>
          </p:nvPr>
        </p:nvSpPr>
        <p:spPr>
          <a:xfrm>
            <a:off x="6422088" y="838200"/>
            <a:ext cx="365760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4"/>
          <p:cNvSpPr>
            <a:spLocks noGrp="1"/>
          </p:cNvSpPr>
          <p:nvPr>
            <p:ph type="pic" sz="quarter" idx="32"/>
          </p:nvPr>
        </p:nvSpPr>
        <p:spPr>
          <a:xfrm>
            <a:off x="6422088" y="3810000"/>
            <a:ext cx="365760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3778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1"/>
          <p:cNvSpPr>
            <a:spLocks noGrp="1"/>
          </p:cNvSpPr>
          <p:nvPr>
            <p:ph type="pic" sz="quarter" idx="31"/>
          </p:nvPr>
        </p:nvSpPr>
        <p:spPr>
          <a:xfrm>
            <a:off x="914400" y="838200"/>
            <a:ext cx="502920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2"/>
          <p:cNvSpPr>
            <a:spLocks noGrp="1"/>
          </p:cNvSpPr>
          <p:nvPr>
            <p:ph type="pic" sz="quarter" idx="28"/>
          </p:nvPr>
        </p:nvSpPr>
        <p:spPr>
          <a:xfrm>
            <a:off x="914400" y="3810000"/>
            <a:ext cx="502920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3"/>
          <p:cNvSpPr>
            <a:spLocks noGrp="1"/>
          </p:cNvSpPr>
          <p:nvPr>
            <p:ph type="pic" sz="quarter" idx="32"/>
          </p:nvPr>
        </p:nvSpPr>
        <p:spPr>
          <a:xfrm>
            <a:off x="6248400" y="838200"/>
            <a:ext cx="502920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4"/>
          <p:cNvSpPr>
            <a:spLocks noGrp="1"/>
          </p:cNvSpPr>
          <p:nvPr>
            <p:ph type="pic" sz="quarter" idx="33"/>
          </p:nvPr>
        </p:nvSpPr>
        <p:spPr>
          <a:xfrm>
            <a:off x="6248400" y="3810000"/>
            <a:ext cx="5029200" cy="2743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77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ew section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5632" y="2286000"/>
            <a:ext cx="10448544" cy="6463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1"/>
          <p:cNvSpPr>
            <a:spLocks noGrp="1"/>
          </p:cNvSpPr>
          <p:nvPr>
            <p:ph type="subTitle" idx="1"/>
          </p:nvPr>
        </p:nvSpPr>
        <p:spPr>
          <a:xfrm>
            <a:off x="1840992" y="3886200"/>
            <a:ext cx="851001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449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able 1"/>
          <p:cNvSpPr>
            <a:spLocks noGrp="1"/>
          </p:cNvSpPr>
          <p:nvPr>
            <p:ph type="tbl" sz="quarter" idx="13"/>
          </p:nvPr>
        </p:nvSpPr>
        <p:spPr>
          <a:xfrm>
            <a:off x="508000" y="838200"/>
            <a:ext cx="11480800" cy="52578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19497092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73153"/>
            <a:ext cx="12192000" cy="6463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References</a:t>
            </a:r>
          </a:p>
        </p:txBody>
      </p:sp>
      <p:sp>
        <p:nvSpPr>
          <p:cNvPr id="5" name="Reference List"/>
          <p:cNvSpPr>
            <a:spLocks noGrp="1"/>
          </p:cNvSpPr>
          <p:nvPr>
            <p:ph sz="quarter" idx="10" hasCustomPrompt="1"/>
          </p:nvPr>
        </p:nvSpPr>
        <p:spPr>
          <a:xfrm>
            <a:off x="512064" y="838200"/>
            <a:ext cx="11484864" cy="5791200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Click to edit References</a:t>
            </a:r>
          </a:p>
        </p:txBody>
      </p:sp>
    </p:spTree>
    <p:extLst>
      <p:ext uri="{BB962C8B-B14F-4D97-AF65-F5344CB8AC3E}">
        <p14:creationId xmlns:p14="http://schemas.microsoft.com/office/powerpoint/2010/main" val="2483917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ontent - Top;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1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11484864" cy="5559552"/>
          </a:xfrm>
        </p:spPr>
        <p:txBody>
          <a:bodyPr/>
          <a:lstStyle>
            <a:lvl1pPr>
              <a:lnSpc>
                <a:spcPct val="89000"/>
              </a:lnSpc>
              <a:spcBef>
                <a:spcPts val="1100"/>
              </a:spcBef>
              <a:defRPr/>
            </a:lvl1pPr>
            <a:lvl2pPr>
              <a:lnSpc>
                <a:spcPct val="85000"/>
              </a:lnSpc>
              <a:spcBef>
                <a:spcPts val="900"/>
              </a:spcBef>
              <a:defRPr/>
            </a:lvl2pPr>
            <a:lvl3pPr>
              <a:lnSpc>
                <a:spcPct val="85000"/>
              </a:lnSpc>
              <a:spcBef>
                <a:spcPts val="900"/>
              </a:spcBef>
              <a:defRPr/>
            </a:lvl3pPr>
            <a:lvl4pPr>
              <a:lnSpc>
                <a:spcPct val="80000"/>
              </a:lnSpc>
              <a:spcBef>
                <a:spcPts val="700"/>
              </a:spcBef>
              <a:defRPr sz="2600"/>
            </a:lvl4pPr>
            <a:lvl5pPr>
              <a:lnSpc>
                <a:spcPct val="80000"/>
              </a:lnSpc>
              <a:spcBef>
                <a:spcPts val="700"/>
              </a:spcBef>
              <a:defRPr sz="2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1044451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1"/>
          <p:cNvSpPr>
            <a:spLocks noGrp="1"/>
          </p:cNvSpPr>
          <p:nvPr>
            <p:ph sz="quarter" idx="11"/>
          </p:nvPr>
        </p:nvSpPr>
        <p:spPr>
          <a:xfrm>
            <a:off x="76200" y="76200"/>
            <a:ext cx="12039600" cy="6705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657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2"/>
          <p:cNvSpPr>
            <a:spLocks noGrp="1"/>
          </p:cNvSpPr>
          <p:nvPr>
            <p:ph type="pic" sz="quarter" idx="11" hasCustomPrompt="1"/>
          </p:nvPr>
        </p:nvSpPr>
        <p:spPr>
          <a:xfrm>
            <a:off x="76200" y="76200"/>
            <a:ext cx="12039600" cy="6705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7374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ontent - Top Centered; lit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2"/>
          <p:cNvSpPr>
            <a:spLocks noGrp="1"/>
          </p:cNvSpPr>
          <p:nvPr>
            <p:ph sz="quarter" idx="10"/>
          </p:nvPr>
        </p:nvSpPr>
        <p:spPr>
          <a:xfrm>
            <a:off x="2590800" y="841248"/>
            <a:ext cx="7010400" cy="5559552"/>
          </a:xfrm>
        </p:spPr>
        <p:txBody>
          <a:bodyPr/>
          <a:lstStyle>
            <a:lvl1pPr>
              <a:lnSpc>
                <a:spcPct val="89000"/>
              </a:lnSpc>
              <a:spcBef>
                <a:spcPts val="1100"/>
              </a:spcBef>
              <a:defRPr/>
            </a:lvl1pPr>
            <a:lvl2pPr>
              <a:lnSpc>
                <a:spcPct val="85000"/>
              </a:lnSpc>
              <a:spcBef>
                <a:spcPts val="900"/>
              </a:spcBef>
              <a:defRPr/>
            </a:lvl2pPr>
            <a:lvl3pPr>
              <a:lnSpc>
                <a:spcPct val="85000"/>
              </a:lnSpc>
              <a:spcBef>
                <a:spcPts val="900"/>
              </a:spcBef>
              <a:defRPr/>
            </a:lvl3pPr>
            <a:lvl4pPr>
              <a:lnSpc>
                <a:spcPct val="80000"/>
              </a:lnSpc>
              <a:spcBef>
                <a:spcPts val="700"/>
              </a:spcBef>
              <a:defRPr sz="2600"/>
            </a:lvl4pPr>
            <a:lvl5pPr>
              <a:lnSpc>
                <a:spcPct val="80000"/>
              </a:lnSpc>
              <a:spcBef>
                <a:spcPts val="700"/>
              </a:spcBef>
              <a:defRPr sz="2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461727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ontent - Centered Vertical; lit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2"/>
          <p:cNvSpPr>
            <a:spLocks noGrp="1"/>
          </p:cNvSpPr>
          <p:nvPr>
            <p:ph sz="quarter" idx="10"/>
          </p:nvPr>
        </p:nvSpPr>
        <p:spPr>
          <a:xfrm>
            <a:off x="2590800" y="1600200"/>
            <a:ext cx="7010400" cy="4800600"/>
          </a:xfrm>
        </p:spPr>
        <p:txBody>
          <a:bodyPr/>
          <a:lstStyle>
            <a:lvl1pPr>
              <a:lnSpc>
                <a:spcPct val="89000"/>
              </a:lnSpc>
              <a:spcBef>
                <a:spcPts val="1100"/>
              </a:spcBef>
              <a:defRPr/>
            </a:lvl1pPr>
            <a:lvl2pPr>
              <a:lnSpc>
                <a:spcPct val="85000"/>
              </a:lnSpc>
              <a:spcBef>
                <a:spcPts val="900"/>
              </a:spcBef>
              <a:defRPr/>
            </a:lvl2pPr>
            <a:lvl3pPr>
              <a:lnSpc>
                <a:spcPct val="85000"/>
              </a:lnSpc>
              <a:spcBef>
                <a:spcPts val="900"/>
              </a:spcBef>
              <a:defRPr/>
            </a:lvl3pPr>
            <a:lvl4pPr>
              <a:lnSpc>
                <a:spcPct val="80000"/>
              </a:lnSpc>
              <a:spcBef>
                <a:spcPts val="700"/>
              </a:spcBef>
              <a:defRPr sz="2600"/>
            </a:lvl4pPr>
            <a:lvl5pPr>
              <a:lnSpc>
                <a:spcPct val="80000"/>
              </a:lnSpc>
              <a:spcBef>
                <a:spcPts val="700"/>
              </a:spcBef>
              <a:defRPr sz="2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3550108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ontent - Middle; litt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1"/>
          <p:cNvSpPr>
            <a:spLocks noGrp="1"/>
          </p:cNvSpPr>
          <p:nvPr>
            <p:ph type="body" sz="quarter" idx="13"/>
          </p:nvPr>
        </p:nvSpPr>
        <p:spPr>
          <a:xfrm>
            <a:off x="508000" y="1981200"/>
            <a:ext cx="11480800" cy="3581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ferences"/>
          <p:cNvSpPr>
            <a:spLocks noGrp="1"/>
          </p:cNvSpPr>
          <p:nvPr>
            <p:ph type="body" sz="quarter" idx="21" hasCustomPrompt="1"/>
          </p:nvPr>
        </p:nvSpPr>
        <p:spPr>
          <a:xfrm>
            <a:off x="192024" y="6473952"/>
            <a:ext cx="10789920" cy="301752"/>
          </a:xfrm>
        </p:spPr>
        <p:txBody>
          <a:bodyPr anchor="b" anchorCtr="0"/>
          <a:lstStyle>
            <a:lvl1pPr marL="0" indent="0">
              <a:buNone/>
              <a:defRPr lang="en-US" sz="1400" i="1" kern="1200" baseline="0" dirty="0">
                <a:solidFill>
                  <a:schemeClr val="accent1">
                    <a:lumMod val="20000"/>
                    <a:lumOff val="80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ts val="1200"/>
              </a:lnSpc>
              <a:spcBef>
                <a:spcPts val="600"/>
              </a:spcBef>
              <a:buFont typeface="Arial" pitchFamily="34" charset="0"/>
              <a:buNone/>
            </a:pPr>
            <a:r>
              <a:rPr lang="en-US" dirty="0"/>
              <a:t>Click to add references</a:t>
            </a:r>
          </a:p>
        </p:txBody>
      </p:sp>
    </p:spTree>
    <p:extLst>
      <p:ext uri="{BB962C8B-B14F-4D97-AF65-F5344CB8AC3E}">
        <p14:creationId xmlns:p14="http://schemas.microsoft.com/office/powerpoint/2010/main" val="3350779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rgbClr val="0027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121920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1"/>
          <p:cNvSpPr>
            <a:spLocks noGrp="1"/>
          </p:cNvSpPr>
          <p:nvPr>
            <p:ph type="body" idx="1"/>
          </p:nvPr>
        </p:nvSpPr>
        <p:spPr>
          <a:xfrm>
            <a:off x="512064" y="838200"/>
            <a:ext cx="11484864" cy="563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799" y="5944312"/>
            <a:ext cx="635939" cy="75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6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66" r:id="rId4"/>
    <p:sldLayoutId id="2147483683" r:id="rId5"/>
    <p:sldLayoutId id="2147483685" r:id="rId6"/>
    <p:sldLayoutId id="2147483674" r:id="rId7"/>
    <p:sldLayoutId id="2147483675" r:id="rId8"/>
    <p:sldLayoutId id="2147483652" r:id="rId9"/>
    <p:sldLayoutId id="2147483653" r:id="rId10"/>
    <p:sldLayoutId id="2147483655" r:id="rId11"/>
    <p:sldLayoutId id="2147483658" r:id="rId12"/>
    <p:sldLayoutId id="2147483656" r:id="rId13"/>
    <p:sldLayoutId id="2147483662" r:id="rId14"/>
    <p:sldLayoutId id="2147483659" r:id="rId15"/>
    <p:sldLayoutId id="2147483680" r:id="rId16"/>
    <p:sldLayoutId id="2147483672" r:id="rId17"/>
    <p:sldLayoutId id="2147483667" r:id="rId18"/>
    <p:sldLayoutId id="2147483668" r:id="rId19"/>
    <p:sldLayoutId id="2147483681" r:id="rId20"/>
    <p:sldLayoutId id="2147483682" r:id="rId21"/>
    <p:sldLayoutId id="2147483677" r:id="rId22"/>
    <p:sldLayoutId id="2147483678" r:id="rId23"/>
    <p:sldLayoutId id="2147483679" r:id="rId24"/>
    <p:sldLayoutId id="2147483684" r:id="rId25"/>
    <p:sldLayoutId id="2147483663" r:id="rId26"/>
    <p:sldLayoutId id="2147483686" r:id="rId27"/>
    <p:sldLayoutId id="2147483664" r:id="rId28"/>
    <p:sldLayoutId id="2147483687" r:id="rId29"/>
    <p:sldLayoutId id="2147483660" r:id="rId30"/>
    <p:sldLayoutId id="2147483654" r:id="rId3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2"/>
          </a:solidFill>
          <a:latin typeface="Trebuchet MS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89000"/>
        </a:lnSpc>
        <a:spcBef>
          <a:spcPts val="1100"/>
        </a:spcBef>
        <a:buFont typeface="Arial" pitchFamily="34" charset="0"/>
        <a:buChar char="•"/>
        <a:defRPr sz="3000" kern="1200">
          <a:solidFill>
            <a:schemeClr val="bg1"/>
          </a:solidFill>
          <a:latin typeface="Trebuchet MS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85000"/>
        </a:lnSpc>
        <a:spcBef>
          <a:spcPts val="900"/>
        </a:spcBef>
        <a:buFont typeface="Trebuchet MS" pitchFamily="34" charset="0"/>
        <a:buChar char="–"/>
        <a:defRPr sz="2800" kern="1200">
          <a:solidFill>
            <a:schemeClr val="bg1"/>
          </a:solidFill>
          <a:latin typeface="Trebuchet MS" pitchFamily="34" charset="0"/>
          <a:ea typeface="+mn-ea"/>
          <a:cs typeface="+mn-cs"/>
        </a:defRPr>
      </a:lvl2pPr>
      <a:lvl3pPr marL="1088136" indent="-228600" algn="l" defTabSz="914400" rtl="0" eaLnBrk="1" latinLnBrk="0" hangingPunct="1">
        <a:lnSpc>
          <a:spcPct val="85000"/>
        </a:lnSpc>
        <a:spcBef>
          <a:spcPts val="900"/>
        </a:spcBef>
        <a:buFont typeface="Arial" pitchFamily="34" charset="0"/>
        <a:buChar char="•"/>
        <a:defRPr sz="2800" kern="1200">
          <a:solidFill>
            <a:schemeClr val="bg1"/>
          </a:solidFill>
          <a:latin typeface="Trebuchet MS" pitchFamily="34" charset="0"/>
          <a:ea typeface="+mn-ea"/>
          <a:cs typeface="+mn-cs"/>
        </a:defRPr>
      </a:lvl3pPr>
      <a:lvl4pPr marL="1426464" indent="-228600" algn="l" defTabSz="914400" rtl="0" eaLnBrk="1" latinLnBrk="0" hangingPunct="1">
        <a:lnSpc>
          <a:spcPct val="80000"/>
        </a:lnSpc>
        <a:spcBef>
          <a:spcPts val="700"/>
        </a:spcBef>
        <a:buFont typeface="Trebuchet MS" pitchFamily="34" charset="0"/>
        <a:buChar char="–"/>
        <a:defRPr sz="2600" kern="1200">
          <a:solidFill>
            <a:schemeClr val="bg1"/>
          </a:solidFill>
          <a:latin typeface="Trebuchet MS" pitchFamily="34" charset="0"/>
          <a:ea typeface="+mn-ea"/>
          <a:cs typeface="+mn-cs"/>
        </a:defRPr>
      </a:lvl4pPr>
      <a:lvl5pPr marL="1773936" indent="-228600" algn="l" defTabSz="914400" rtl="0" eaLnBrk="1" latinLnBrk="0" hangingPunct="1">
        <a:lnSpc>
          <a:spcPct val="80000"/>
        </a:lnSpc>
        <a:spcBef>
          <a:spcPts val="700"/>
        </a:spcBef>
        <a:buFont typeface="Trebuchet MS" pitchFamily="34" charset="0"/>
        <a:buChar char="»"/>
        <a:defRPr sz="2600" kern="1200">
          <a:solidFill>
            <a:schemeClr val="bg1"/>
          </a:solidFill>
          <a:latin typeface="Trebuchet MS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0.wmf"/><Relationship Id="rId7" Type="http://schemas.openxmlformats.org/officeDocument/2006/relationships/image" Target="../media/image3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wmf"/><Relationship Id="rId5" Type="http://schemas.openxmlformats.org/officeDocument/2006/relationships/image" Target="../media/image32.wmf"/><Relationship Id="rId10" Type="http://schemas.openxmlformats.org/officeDocument/2006/relationships/image" Target="../media/image37.wmf"/><Relationship Id="rId4" Type="http://schemas.openxmlformats.org/officeDocument/2006/relationships/image" Target="../media/image31.wmf"/><Relationship Id="rId9" Type="http://schemas.openxmlformats.org/officeDocument/2006/relationships/image" Target="../media/image3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86000" y="2286004"/>
            <a:ext cx="7620000" cy="1200329"/>
          </a:xfrm>
        </p:spPr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Burnout in Academics: The  Female Perspective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438400" y="4114800"/>
            <a:ext cx="7315200" cy="914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it-IT" sz="33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Corrie M. Yablon, M.D.</a:t>
            </a:r>
          </a:p>
          <a:p>
            <a:pPr>
              <a:spcBef>
                <a:spcPts val="0"/>
              </a:spcBef>
            </a:pPr>
            <a:r>
              <a:rPr lang="it-IT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Associate Professor</a:t>
            </a:r>
          </a:p>
        </p:txBody>
      </p:sp>
    </p:spTree>
    <p:extLst>
      <p:ext uri="{BB962C8B-B14F-4D97-AF65-F5344CB8AC3E}">
        <p14:creationId xmlns:p14="http://schemas.microsoft.com/office/powerpoint/2010/main" val="24847472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Symptoms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Medical problems</a:t>
            </a:r>
          </a:p>
          <a:p>
            <a:pPr lvl="1"/>
            <a:r>
              <a:rPr lang="en-US" dirty="0"/>
              <a:t>Migraine, arrhythmias, depression, anxiety, GI, cardiac issues, back pain, MSK symptoms, exhaustion, insomnia</a:t>
            </a:r>
          </a:p>
          <a:p>
            <a:pPr lvl="1"/>
            <a:r>
              <a:rPr lang="en-US" dirty="0"/>
              <a:t>Absenteeism</a:t>
            </a:r>
          </a:p>
          <a:p>
            <a:r>
              <a:rPr lang="en-US" dirty="0"/>
              <a:t>Overwhelmed by daily stresses</a:t>
            </a:r>
          </a:p>
          <a:p>
            <a:r>
              <a:rPr lang="en-US" dirty="0"/>
              <a:t>Diminished:</a:t>
            </a:r>
          </a:p>
          <a:p>
            <a:pPr lvl="1"/>
            <a:r>
              <a:rPr lang="en-US" dirty="0"/>
              <a:t>Concentration, initiative</a:t>
            </a:r>
          </a:p>
          <a:p>
            <a:pPr lvl="1"/>
            <a:r>
              <a:rPr lang="en-US" dirty="0"/>
              <a:t>Civility </a:t>
            </a:r>
          </a:p>
          <a:p>
            <a:r>
              <a:rPr lang="en-US" dirty="0"/>
              <a:t>Dread going to work, can’t wake up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/>
              <a:t>Maslach</a:t>
            </a:r>
            <a:r>
              <a:rPr lang="en-US" dirty="0"/>
              <a:t> c. Burnout: The Cost of Caring. Los Altos, CA: </a:t>
            </a:r>
            <a:r>
              <a:rPr lang="en-US" dirty="0" err="1"/>
              <a:t>Malor</a:t>
            </a:r>
            <a:r>
              <a:rPr lang="en-US" dirty="0"/>
              <a:t> Books; 2015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2438400"/>
            <a:ext cx="4539927" cy="3067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92024" y="6207684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https://lifehacker.com/why-insomnia-happens-and-what-you-can-do-to-get-better-1746010695</a:t>
            </a:r>
          </a:p>
        </p:txBody>
      </p:sp>
    </p:spTree>
    <p:extLst>
      <p:ext uri="{BB962C8B-B14F-4D97-AF65-F5344CB8AC3E}">
        <p14:creationId xmlns:p14="http://schemas.microsoft.com/office/powerpoint/2010/main" val="537174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Stop</a:t>
            </a:r>
          </a:p>
          <a:p>
            <a:r>
              <a:rPr lang="en-US" dirty="0"/>
              <a:t>Reflect</a:t>
            </a:r>
          </a:p>
          <a:p>
            <a:r>
              <a:rPr lang="en-US" dirty="0"/>
              <a:t>How did I get here?</a:t>
            </a:r>
          </a:p>
          <a:p>
            <a:r>
              <a:rPr lang="en-US" dirty="0"/>
              <a:t>Where do I want to go? 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http://www.architectureartdesigns.com/30-magical-zen-gardens/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9866" y="990600"/>
            <a:ext cx="4700110" cy="4724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4135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Your “Why”?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5202936" cy="350215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What drives you?</a:t>
            </a:r>
          </a:p>
          <a:p>
            <a:r>
              <a:rPr lang="en-US" dirty="0"/>
              <a:t>What gives you purpose?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200" dirty="0"/>
              <a:t>https://www.kevinmd.com/blog/2018/04/physicians-find-your-why-to-help-with-burnout.html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064" y="1066800"/>
            <a:ext cx="5219126" cy="3581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84003" y="6084567"/>
            <a:ext cx="95776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https://cranialintelligence.com/2010/04/27/the-horizon-and-the-central-nervous-system/</a:t>
            </a:r>
          </a:p>
        </p:txBody>
      </p:sp>
    </p:spTree>
    <p:extLst>
      <p:ext uri="{BB962C8B-B14F-4D97-AF65-F5344CB8AC3E}">
        <p14:creationId xmlns:p14="http://schemas.microsoft.com/office/powerpoint/2010/main" val="1741835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You Control?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5355336" cy="5559552"/>
          </a:xfrm>
        </p:spPr>
        <p:txBody>
          <a:bodyPr/>
          <a:lstStyle/>
          <a:p>
            <a:r>
              <a:rPr lang="en-US" dirty="0"/>
              <a:t>Invest in:</a:t>
            </a:r>
          </a:p>
          <a:p>
            <a:pPr lvl="1"/>
            <a:r>
              <a:rPr lang="en-US" dirty="0"/>
              <a:t>Self</a:t>
            </a:r>
          </a:p>
          <a:p>
            <a:pPr lvl="2"/>
            <a:r>
              <a:rPr lang="en-US" dirty="0"/>
              <a:t>Sleep, exercise, nutrition, hobbies, gratitude</a:t>
            </a:r>
          </a:p>
          <a:p>
            <a:pPr lvl="1"/>
            <a:r>
              <a:rPr lang="en-US" dirty="0"/>
              <a:t>Relationships</a:t>
            </a:r>
          </a:p>
          <a:p>
            <a:r>
              <a:rPr lang="en-US" dirty="0"/>
              <a:t>Diminish isolation</a:t>
            </a:r>
          </a:p>
          <a:p>
            <a:r>
              <a:rPr lang="en-US" dirty="0"/>
              <a:t>Live </a:t>
            </a:r>
            <a:r>
              <a:rPr lang="en-US" dirty="0">
                <a:solidFill>
                  <a:schemeClr val="bg2"/>
                </a:solidFill>
              </a:rPr>
              <a:t>WAY </a:t>
            </a:r>
            <a:r>
              <a:rPr lang="en-US" dirty="0"/>
              <a:t>below your means!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738"/>
          <a:stretch/>
        </p:blipFill>
        <p:spPr>
          <a:xfrm rot="5400000">
            <a:off x="8566951" y="1579014"/>
            <a:ext cx="3485918" cy="3071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8279"/>
          <a:stretch/>
        </p:blipFill>
        <p:spPr>
          <a:xfrm rot="5400000">
            <a:off x="5022342" y="1536163"/>
            <a:ext cx="3485918" cy="31567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4865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Management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4517136" cy="555955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Can only manage self, not time</a:t>
            </a:r>
          </a:p>
          <a:p>
            <a:r>
              <a:rPr lang="en-US" dirty="0"/>
              <a:t>Everything takes longer than you think</a:t>
            </a:r>
          </a:p>
          <a:p>
            <a:r>
              <a:rPr lang="en-US" dirty="0"/>
              <a:t>Say ‘no’ more often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https://toggl.com/time-management-tips/;https://www.japan-guide.com/e/e2018.html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F10841-3E4D-4F32-99F9-04B78E595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7414" y="1219200"/>
            <a:ext cx="6242522" cy="3012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1771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4C51F-9C6B-4D46-B943-41C17EAFF5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21" t="10452" b="10889"/>
          <a:stretch/>
        </p:blipFill>
        <p:spPr>
          <a:xfrm>
            <a:off x="5988424" y="1143000"/>
            <a:ext cx="5974976" cy="3276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 Placeholder 1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https://treeottawa.files.wordpress.com/2014/05/pbt-hero.jpg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4294967295"/>
          </p:nvPr>
        </p:nvSpPr>
        <p:spPr>
          <a:xfrm>
            <a:off x="228600" y="838200"/>
            <a:ext cx="5791200" cy="5105400"/>
          </a:xfrm>
        </p:spPr>
        <p:txBody>
          <a:bodyPr/>
          <a:lstStyle/>
          <a:p>
            <a:r>
              <a:rPr lang="en-US" dirty="0"/>
              <a:t>Get a sponsor</a:t>
            </a:r>
          </a:p>
          <a:p>
            <a:r>
              <a:rPr lang="en-US" dirty="0"/>
              <a:t>Mentor others</a:t>
            </a:r>
          </a:p>
          <a:p>
            <a:r>
              <a:rPr lang="en-US" dirty="0"/>
              <a:t>What brings you joy?</a:t>
            </a:r>
          </a:p>
          <a:p>
            <a:r>
              <a:rPr lang="en-US" dirty="0"/>
              <a:t>Choose only projects that align with your interests or goals</a:t>
            </a:r>
          </a:p>
          <a:p>
            <a:r>
              <a:rPr lang="en-US" dirty="0"/>
              <a:t>Bias: discuss and share</a:t>
            </a:r>
          </a:p>
          <a:p>
            <a:pPr lvl="1"/>
            <a:r>
              <a:rPr lang="en-US" dirty="0"/>
              <a:t>Don’t “shame”</a:t>
            </a:r>
          </a:p>
          <a:p>
            <a:endParaRPr lang="en-US" dirty="0"/>
          </a:p>
          <a:p>
            <a:r>
              <a:rPr lang="en-US" dirty="0"/>
              <a:t>Document accomplishments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27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5812536" cy="555955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Mindfulness and individual solutions only get me so far…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What about my (insert adjective here) work environment?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http://cliparting.com/wp-content/uploads/2017/04/Question-marks-clipart-2.jpg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B832B-1887-4D59-BBD8-09832E9750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7" t="12267" r="60742"/>
          <a:stretch/>
        </p:blipFill>
        <p:spPr>
          <a:xfrm>
            <a:off x="7772400" y="1216490"/>
            <a:ext cx="3389376" cy="44250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782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Work Flow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4898136" cy="5559552"/>
          </a:xfrm>
        </p:spPr>
        <p:txBody>
          <a:bodyPr/>
          <a:lstStyle/>
          <a:p>
            <a:r>
              <a:rPr lang="en-US" dirty="0"/>
              <a:t>Optimize EMR, VR, etc.</a:t>
            </a:r>
          </a:p>
          <a:p>
            <a:r>
              <a:rPr lang="en-US" dirty="0"/>
              <a:t>What can you fix?</a:t>
            </a:r>
          </a:p>
          <a:p>
            <a:r>
              <a:rPr lang="en-US" dirty="0"/>
              <a:t>What do you have to make peace with?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984" y="1066800"/>
            <a:ext cx="6047924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9997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Teaching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6193536" cy="5559552"/>
          </a:xfrm>
        </p:spPr>
        <p:txBody>
          <a:bodyPr/>
          <a:lstStyle/>
          <a:p>
            <a:r>
              <a:rPr lang="en-US" dirty="0"/>
              <a:t>Who’s with you today?</a:t>
            </a:r>
          </a:p>
          <a:p>
            <a:r>
              <a:rPr lang="en-US" dirty="0"/>
              <a:t>Teach to learner level</a:t>
            </a:r>
          </a:p>
          <a:p>
            <a:pPr lvl="1"/>
            <a:r>
              <a:rPr lang="en-US" dirty="0"/>
              <a:t>Med students</a:t>
            </a:r>
          </a:p>
          <a:p>
            <a:pPr lvl="1"/>
            <a:r>
              <a:rPr lang="en-US" dirty="0"/>
              <a:t>Residents</a:t>
            </a:r>
          </a:p>
          <a:p>
            <a:pPr lvl="1"/>
            <a:r>
              <a:rPr lang="en-US" dirty="0"/>
              <a:t>Fellows</a:t>
            </a:r>
          </a:p>
          <a:p>
            <a:pPr lvl="1"/>
            <a:r>
              <a:rPr lang="en-US" dirty="0"/>
              <a:t>Faculty observers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D5BEC8-1C55-4053-8C50-67C19D6D8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8856" y="1066800"/>
            <a:ext cx="572857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73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Clinical Expertise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Focus on your strengths</a:t>
            </a:r>
          </a:p>
          <a:p>
            <a:r>
              <a:rPr lang="en-US" dirty="0"/>
              <a:t>Be the expert at what you love</a:t>
            </a:r>
          </a:p>
          <a:p>
            <a:r>
              <a:rPr lang="en-US" dirty="0"/>
              <a:t>Don’t sweat the small stuff</a:t>
            </a:r>
          </a:p>
          <a:p>
            <a:endParaRPr lang="en-US" dirty="0"/>
          </a:p>
          <a:p>
            <a:r>
              <a:rPr lang="en-US" dirty="0"/>
              <a:t>Document your  accomplishments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 descr="C:\Users\Carrie\Documents\TEACHING FILES\KNEE CASES\posterior knee dislocation\POST KNEE DISLOC MR 2449327_img00021.jpg">
            <a:extLst>
              <a:ext uri="{FF2B5EF4-FFF2-40B4-BE49-F238E27FC236}">
                <a16:creationId xmlns:a16="http://schemas.microsoft.com/office/drawing/2014/main" id="{23D2CA66-0A7A-4F90-87EA-7309826D56F2}"/>
              </a:ext>
            </a:extLst>
          </p:cNvPr>
          <p:cNvPicPr>
            <a:picLocks noGrp="1" noChangeAspect="1" noChangeArrowheads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1" b="9211"/>
          <a:stretch/>
        </p:blipFill>
        <p:spPr>
          <a:xfrm>
            <a:off x="6438900" y="1308100"/>
            <a:ext cx="5308600" cy="4330700"/>
          </a:xfrm>
        </p:spPr>
      </p:pic>
    </p:spTree>
    <p:extLst>
      <p:ext uri="{BB962C8B-B14F-4D97-AF65-F5344CB8AC3E}">
        <p14:creationId xmlns:p14="http://schemas.microsoft.com/office/powerpoint/2010/main" val="3355801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</a:t>
            </a:r>
          </a:p>
        </p:txBody>
      </p:sp>
      <p:sp>
        <p:nvSpPr>
          <p:cNvPr id="3" name="Subtitle 2"/>
          <p:cNvSpPr>
            <a:spLocks noGrp="1"/>
          </p:cNvSpPr>
          <p:nvPr>
            <p:ph sz="quarter" idx="10"/>
          </p:nvPr>
        </p:nvSpPr>
        <p:spPr>
          <a:xfrm>
            <a:off x="1143000" y="1197941"/>
            <a:ext cx="9296400" cy="4800600"/>
          </a:xfrm>
        </p:spPr>
        <p:txBody>
          <a:bodyPr/>
          <a:lstStyle/>
          <a:p>
            <a:pPr marL="0" indent="0" algn="l">
              <a:buClr>
                <a:schemeClr val="bg2"/>
              </a:buClr>
              <a:buSzPct val="50000"/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None</a:t>
            </a:r>
          </a:p>
          <a:p>
            <a:pPr algn="l">
              <a:buClr>
                <a:schemeClr val="bg2"/>
              </a:buClr>
              <a:buSzPct val="50000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Clr>
                <a:schemeClr val="bg2"/>
              </a:buClr>
              <a:buSzPct val="50000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4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Section</a:t>
            </a:r>
          </a:p>
          <a:p>
            <a:r>
              <a:rPr lang="en-US" dirty="0"/>
              <a:t>Department</a:t>
            </a:r>
          </a:p>
          <a:p>
            <a:r>
              <a:rPr lang="en-US" dirty="0"/>
              <a:t>Women in Radiology group*</a:t>
            </a:r>
          </a:p>
          <a:p>
            <a:r>
              <a:rPr lang="en-US" dirty="0"/>
              <a:t>Hospital</a:t>
            </a:r>
          </a:p>
          <a:p>
            <a:r>
              <a:rPr lang="en-US" dirty="0"/>
              <a:t>National societies</a:t>
            </a:r>
          </a:p>
          <a:p>
            <a:r>
              <a:rPr lang="en-US" dirty="0"/>
              <a:t>Mentors</a:t>
            </a:r>
          </a:p>
          <a:p>
            <a:r>
              <a:rPr lang="en-US" dirty="0"/>
              <a:t>Sponsors</a:t>
            </a:r>
          </a:p>
          <a:p>
            <a:r>
              <a:rPr lang="en-US" dirty="0"/>
              <a:t>Social media</a:t>
            </a:r>
          </a:p>
          <a:p>
            <a:endParaRPr lang="en-US" dirty="0"/>
          </a:p>
          <a:p>
            <a:r>
              <a:rPr lang="en-US" dirty="0"/>
              <a:t>Isolation = despair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2024" y="6861048"/>
            <a:ext cx="10789920" cy="30175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 err="1"/>
              <a:t>Gaetke-Udager</a:t>
            </a:r>
            <a:r>
              <a:rPr lang="en-US" dirty="0"/>
              <a:t> K et al. </a:t>
            </a:r>
            <a:r>
              <a:rPr lang="pl-PL" i="0" u="sng" dirty="0"/>
              <a:t>AJR Am J Roentgenol.</a:t>
            </a:r>
            <a:r>
              <a:rPr lang="en-US" i="0" dirty="0"/>
              <a:t> </a:t>
            </a:r>
            <a:r>
              <a:rPr lang="pl-PL" i="0" dirty="0"/>
              <a:t>2018 Apr 27:W1-W5.</a:t>
            </a:r>
            <a:r>
              <a:rPr lang="en-US" i="0" dirty="0"/>
              <a:t>--https://www.aeroprofessional.com---HewlittSA, “Forget a Mentor, Find a Sponsor” HBR Press, 2013.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2E77EE-4EE0-4E9F-82F0-A23D4A5D7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527" y="1066800"/>
            <a:ext cx="5765309" cy="3429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762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Assistants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5431536" cy="5559552"/>
          </a:xfrm>
        </p:spPr>
        <p:txBody>
          <a:bodyPr/>
          <a:lstStyle/>
          <a:p>
            <a:r>
              <a:rPr lang="en-US" dirty="0"/>
              <a:t>At U of M:</a:t>
            </a:r>
          </a:p>
          <a:p>
            <a:pPr lvl="1"/>
            <a:r>
              <a:rPr lang="en-US" dirty="0"/>
              <a:t>Reading room coordinators</a:t>
            </a:r>
          </a:p>
          <a:p>
            <a:pPr lvl="1"/>
            <a:r>
              <a:rPr lang="en-US" dirty="0"/>
              <a:t>Physician Assistants</a:t>
            </a:r>
          </a:p>
          <a:p>
            <a:pPr lvl="1"/>
            <a:r>
              <a:rPr lang="en-US" dirty="0"/>
              <a:t>Technologist Assistants</a:t>
            </a:r>
          </a:p>
          <a:p>
            <a:pPr lvl="1"/>
            <a:r>
              <a:rPr lang="en-US" dirty="0"/>
              <a:t>MSK US Techs</a:t>
            </a:r>
          </a:p>
          <a:p>
            <a:pPr lvl="1"/>
            <a:r>
              <a:rPr lang="en-US" dirty="0"/>
              <a:t>Administrative assistants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D18554-6806-4D8C-A0DE-445D5C6B2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94400" y="1219200"/>
            <a:ext cx="5283200" cy="3962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EB854D-A22E-467B-877B-218CA5081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1" y="1219199"/>
            <a:ext cx="5283199" cy="39623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C41C51-909C-4A08-B3D4-6A809FB87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957365" y="1484502"/>
            <a:ext cx="5154069" cy="3867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43713D-330C-495B-BFDA-4DC7E3373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6508" y="1437988"/>
            <a:ext cx="5232875" cy="39246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E5270A-48FF-4461-8AB0-0EA5B9DC0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2801" y="943601"/>
            <a:ext cx="6104762" cy="4580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300B05-2C10-4158-9575-B72256ADDA2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2024" y="6473952"/>
            <a:ext cx="10789920" cy="301752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88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E09269A-8B8B-4513-9A36-5BEE65ED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 Change Agent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60AD99-BCC5-4AA7-BE07-092CC987370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Don’t have to be the “one in charge”</a:t>
            </a:r>
          </a:p>
          <a:p>
            <a:r>
              <a:rPr lang="en-US" dirty="0"/>
              <a:t>What is your vision for the future?</a:t>
            </a:r>
          </a:p>
          <a:p>
            <a:r>
              <a:rPr lang="en-US" dirty="0"/>
              <a:t>Study problem, gather facts</a:t>
            </a:r>
          </a:p>
          <a:p>
            <a:r>
              <a:rPr lang="en-US" dirty="0"/>
              <a:t>Patient persistence</a:t>
            </a:r>
          </a:p>
          <a:p>
            <a:r>
              <a:rPr lang="en-US" dirty="0"/>
              <a:t>Create buy-in</a:t>
            </a:r>
          </a:p>
          <a:p>
            <a:r>
              <a:rPr lang="en-US" dirty="0"/>
              <a:t>Bridges to stakeholders</a:t>
            </a:r>
          </a:p>
          <a:p>
            <a:pPr lvl="1"/>
            <a:r>
              <a:rPr lang="en-US" dirty="0"/>
              <a:t>Techs, managers, faculty, administration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7B1DDCF-F7CD-4791-B91E-BCE4F57942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092" t="32697" r="56908" b="34914"/>
          <a:stretch/>
        </p:blipFill>
        <p:spPr>
          <a:xfrm>
            <a:off x="6231969" y="1295400"/>
            <a:ext cx="5087331" cy="374856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D4AD83-A55C-4E6A-BBF5-05D2543E18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79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 Home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5736336" cy="5559552"/>
          </a:xfrm>
        </p:spPr>
        <p:txBody>
          <a:bodyPr/>
          <a:lstStyle/>
          <a:p>
            <a:r>
              <a:rPr lang="en-US" dirty="0"/>
              <a:t>Develop your self before your career</a:t>
            </a:r>
          </a:p>
          <a:p>
            <a:r>
              <a:rPr lang="en-US" dirty="0"/>
              <a:t>Focus on the things that bring you joy</a:t>
            </a:r>
          </a:p>
          <a:p>
            <a:r>
              <a:rPr lang="en-US" dirty="0"/>
              <a:t>Avoid isolation</a:t>
            </a:r>
          </a:p>
          <a:p>
            <a:r>
              <a:rPr lang="en-US" dirty="0"/>
              <a:t>Optimize what you can, make peace with the rest</a:t>
            </a:r>
          </a:p>
          <a:p>
            <a:r>
              <a:rPr lang="en-US" dirty="0"/>
              <a:t>Be an agent for change</a:t>
            </a:r>
          </a:p>
          <a:p>
            <a:r>
              <a:rPr lang="en-US" dirty="0"/>
              <a:t>Find your “why”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100" dirty="0"/>
              <a:t>https://www.tripadvisor.com/Attraction_Review-g60834-d126771-Reviews-Rainbow_Bridge_National_Monument-Page_Arizona.html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306" y="990600"/>
            <a:ext cx="4648200" cy="4648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443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4495800"/>
            <a:ext cx="7315200" cy="707886"/>
          </a:xfrm>
        </p:spPr>
        <p:txBody>
          <a:bodyPr/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5334000"/>
            <a:ext cx="7315200" cy="990600"/>
          </a:xfrm>
        </p:spPr>
        <p:txBody>
          <a:bodyPr/>
          <a:lstStyle/>
          <a:p>
            <a:r>
              <a:rPr lang="en-US" sz="3400" dirty="0">
                <a:latin typeface="+mj-lt"/>
              </a:rPr>
              <a:t>Corrie M. Yablon, M.D.</a:t>
            </a:r>
          </a:p>
          <a:p>
            <a:r>
              <a:rPr lang="en-US" sz="2600" i="1" dirty="0">
                <a:latin typeface="+mj-lt"/>
              </a:rPr>
              <a:t>cyablon@med.umich.edu</a:t>
            </a:r>
          </a:p>
        </p:txBody>
      </p:sp>
      <p:pic>
        <p:nvPicPr>
          <p:cNvPr id="7" name="Picture 2" descr="C:\Users\Carrie\Documents\TEACHING FILES\MSK US\INTERVENTIONAL\med  flight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73031"/>
            <a:ext cx="7848600" cy="3970369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241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Arrows</a:t>
            </a:r>
            <a:endParaRPr lang="en-US" dirty="0"/>
          </a:p>
        </p:txBody>
      </p:sp>
      <p:cxnSp>
        <p:nvCxnSpPr>
          <p:cNvPr id="114" name="Straight Arrow Connector 113"/>
          <p:cNvCxnSpPr/>
          <p:nvPr/>
        </p:nvCxnSpPr>
        <p:spPr>
          <a:xfrm>
            <a:off x="6644640" y="2332599"/>
            <a:ext cx="640080" cy="0"/>
          </a:xfrm>
          <a:prstGeom prst="straightConnector1">
            <a:avLst/>
          </a:prstGeom>
          <a:ln w="762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>
            <a:off x="6644640" y="985837"/>
            <a:ext cx="640080" cy="0"/>
          </a:xfrm>
          <a:prstGeom prst="straightConnector1">
            <a:avLst/>
          </a:prstGeom>
          <a:ln w="762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6644640" y="1659218"/>
            <a:ext cx="640080" cy="0"/>
          </a:xfrm>
          <a:prstGeom prst="straightConnector1">
            <a:avLst/>
          </a:prstGeom>
          <a:ln w="76200">
            <a:solidFill>
              <a:srgbClr val="0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6644640" y="3679360"/>
            <a:ext cx="640080" cy="0"/>
          </a:xfrm>
          <a:prstGeom prst="straightConnector1">
            <a:avLst/>
          </a:prstGeom>
          <a:ln w="76200">
            <a:solidFill>
              <a:schemeClr val="accent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6644640" y="5699501"/>
            <a:ext cx="640080" cy="0"/>
          </a:xfrm>
          <a:prstGeom prst="straightConnector1">
            <a:avLst/>
          </a:prstGeom>
          <a:ln w="76200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>
            <a:off x="6644640" y="3005108"/>
            <a:ext cx="640080" cy="0"/>
          </a:xfrm>
          <a:prstGeom prst="straightConnector1">
            <a:avLst/>
          </a:prstGeom>
          <a:ln w="76200">
            <a:solidFill>
              <a:schemeClr val="accent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6644640" y="5026123"/>
            <a:ext cx="640080" cy="0"/>
          </a:xfrm>
          <a:prstGeom prst="straightConnector1">
            <a:avLst/>
          </a:prstGeom>
          <a:ln w="76200">
            <a:solidFill>
              <a:schemeClr val="accent6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7330440" y="2332599"/>
            <a:ext cx="548640" cy="0"/>
          </a:xfrm>
          <a:prstGeom prst="straightConnector1">
            <a:avLst/>
          </a:prstGeom>
          <a:ln w="1143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>
            <a:off x="7330440" y="985837"/>
            <a:ext cx="548640" cy="0"/>
          </a:xfrm>
          <a:prstGeom prst="straightConnector1">
            <a:avLst/>
          </a:prstGeom>
          <a:ln w="1143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7330440" y="1659218"/>
            <a:ext cx="548640" cy="0"/>
          </a:xfrm>
          <a:prstGeom prst="straightConnector1">
            <a:avLst/>
          </a:prstGeom>
          <a:ln w="114300">
            <a:solidFill>
              <a:srgbClr val="0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7330440" y="3679360"/>
            <a:ext cx="548640" cy="0"/>
          </a:xfrm>
          <a:prstGeom prst="straightConnector1">
            <a:avLst/>
          </a:prstGeom>
          <a:ln w="114300">
            <a:solidFill>
              <a:schemeClr val="accent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7330440" y="5699501"/>
            <a:ext cx="548640" cy="0"/>
          </a:xfrm>
          <a:prstGeom prst="straightConnector1">
            <a:avLst/>
          </a:prstGeom>
          <a:ln w="114300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7330440" y="3005108"/>
            <a:ext cx="548640" cy="0"/>
          </a:xfrm>
          <a:prstGeom prst="straightConnector1">
            <a:avLst/>
          </a:prstGeom>
          <a:ln w="114300">
            <a:solidFill>
              <a:schemeClr val="accent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7330440" y="5026123"/>
            <a:ext cx="548640" cy="0"/>
          </a:xfrm>
          <a:prstGeom prst="straightConnector1">
            <a:avLst/>
          </a:prstGeom>
          <a:ln w="114300">
            <a:solidFill>
              <a:schemeClr val="accent6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/>
          <p:cNvCxnSpPr/>
          <p:nvPr/>
        </p:nvCxnSpPr>
        <p:spPr>
          <a:xfrm>
            <a:off x="8016240" y="2332599"/>
            <a:ext cx="228600" cy="0"/>
          </a:xfrm>
          <a:prstGeom prst="straightConnector1">
            <a:avLst/>
          </a:prstGeom>
          <a:ln w="10795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/>
          <p:cNvCxnSpPr/>
          <p:nvPr/>
        </p:nvCxnSpPr>
        <p:spPr>
          <a:xfrm>
            <a:off x="8054340" y="985837"/>
            <a:ext cx="152400" cy="0"/>
          </a:xfrm>
          <a:prstGeom prst="straightConnector1">
            <a:avLst/>
          </a:prstGeom>
          <a:ln w="1079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/>
          <p:cNvCxnSpPr/>
          <p:nvPr/>
        </p:nvCxnSpPr>
        <p:spPr>
          <a:xfrm>
            <a:off x="8054340" y="1659218"/>
            <a:ext cx="152400" cy="0"/>
          </a:xfrm>
          <a:prstGeom prst="straightConnector1">
            <a:avLst/>
          </a:prstGeom>
          <a:ln w="107950">
            <a:solidFill>
              <a:srgbClr val="0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/>
          <p:cNvCxnSpPr/>
          <p:nvPr/>
        </p:nvCxnSpPr>
        <p:spPr>
          <a:xfrm>
            <a:off x="8016240" y="3679360"/>
            <a:ext cx="228600" cy="0"/>
          </a:xfrm>
          <a:prstGeom prst="straightConnector1">
            <a:avLst/>
          </a:prstGeom>
          <a:ln w="107950">
            <a:solidFill>
              <a:schemeClr val="accent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/>
          <p:nvPr/>
        </p:nvCxnSpPr>
        <p:spPr>
          <a:xfrm>
            <a:off x="8016240" y="5699501"/>
            <a:ext cx="228600" cy="0"/>
          </a:xfrm>
          <a:prstGeom prst="straightConnector1">
            <a:avLst/>
          </a:prstGeom>
          <a:ln w="107950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/>
          <p:nvPr/>
        </p:nvCxnSpPr>
        <p:spPr>
          <a:xfrm>
            <a:off x="8016240" y="3005108"/>
            <a:ext cx="228600" cy="0"/>
          </a:xfrm>
          <a:prstGeom prst="straightConnector1">
            <a:avLst/>
          </a:prstGeom>
          <a:ln w="107950">
            <a:solidFill>
              <a:schemeClr val="accent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/>
          <p:nvPr/>
        </p:nvCxnSpPr>
        <p:spPr>
          <a:xfrm>
            <a:off x="8016240" y="5026123"/>
            <a:ext cx="228600" cy="0"/>
          </a:xfrm>
          <a:prstGeom prst="straightConnector1">
            <a:avLst/>
          </a:prstGeom>
          <a:ln w="107950">
            <a:solidFill>
              <a:schemeClr val="accent6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/>
          <p:cNvCxnSpPr/>
          <p:nvPr/>
        </p:nvCxnSpPr>
        <p:spPr>
          <a:xfrm>
            <a:off x="6644640" y="4352742"/>
            <a:ext cx="640080" cy="0"/>
          </a:xfrm>
          <a:prstGeom prst="straightConnector1">
            <a:avLst/>
          </a:prstGeom>
          <a:ln w="76200">
            <a:solidFill>
              <a:schemeClr val="accent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/>
          <p:nvPr/>
        </p:nvCxnSpPr>
        <p:spPr>
          <a:xfrm>
            <a:off x="7330440" y="4352742"/>
            <a:ext cx="548640" cy="0"/>
          </a:xfrm>
          <a:prstGeom prst="straightConnector1">
            <a:avLst/>
          </a:prstGeom>
          <a:ln w="114300">
            <a:solidFill>
              <a:schemeClr val="accent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8016240" y="4352742"/>
            <a:ext cx="228600" cy="0"/>
          </a:xfrm>
          <a:prstGeom prst="straightConnector1">
            <a:avLst/>
          </a:prstGeom>
          <a:ln w="107950">
            <a:solidFill>
              <a:schemeClr val="accent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Curved Right Arrow 200"/>
          <p:cNvSpPr/>
          <p:nvPr/>
        </p:nvSpPr>
        <p:spPr>
          <a:xfrm>
            <a:off x="9028176" y="793191"/>
            <a:ext cx="304326" cy="385292"/>
          </a:xfrm>
          <a:prstGeom prst="curved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2" name="Curved Right Arrow 201"/>
          <p:cNvSpPr/>
          <p:nvPr/>
        </p:nvSpPr>
        <p:spPr>
          <a:xfrm>
            <a:off x="9028176" y="1466572"/>
            <a:ext cx="304326" cy="385292"/>
          </a:xfrm>
          <a:prstGeom prst="curved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3" name="Curved Right Arrow 202"/>
          <p:cNvSpPr/>
          <p:nvPr/>
        </p:nvSpPr>
        <p:spPr>
          <a:xfrm>
            <a:off x="9028176" y="2139953"/>
            <a:ext cx="304326" cy="385292"/>
          </a:xfrm>
          <a:prstGeom prst="curvedRightArrow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4" name="Curved Right Arrow 203"/>
          <p:cNvSpPr/>
          <p:nvPr/>
        </p:nvSpPr>
        <p:spPr>
          <a:xfrm>
            <a:off x="9028176" y="2812462"/>
            <a:ext cx="304326" cy="385292"/>
          </a:xfrm>
          <a:prstGeom prst="curv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5" name="Curved Right Arrow 204"/>
          <p:cNvSpPr/>
          <p:nvPr/>
        </p:nvSpPr>
        <p:spPr>
          <a:xfrm>
            <a:off x="9028176" y="3486714"/>
            <a:ext cx="304326" cy="385292"/>
          </a:xfrm>
          <a:prstGeom prst="curved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6" name="Curved Right Arrow 205"/>
          <p:cNvSpPr/>
          <p:nvPr/>
        </p:nvSpPr>
        <p:spPr>
          <a:xfrm>
            <a:off x="9028176" y="5506855"/>
            <a:ext cx="304326" cy="385292"/>
          </a:xfrm>
          <a:prstGeom prst="curvedRight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7" name="Curved Right Arrow 206"/>
          <p:cNvSpPr/>
          <p:nvPr/>
        </p:nvSpPr>
        <p:spPr>
          <a:xfrm>
            <a:off x="9028176" y="4160096"/>
            <a:ext cx="304326" cy="385292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8" name="Curved Right Arrow 207"/>
          <p:cNvSpPr/>
          <p:nvPr/>
        </p:nvSpPr>
        <p:spPr>
          <a:xfrm>
            <a:off x="9028176" y="4833477"/>
            <a:ext cx="304326" cy="385292"/>
          </a:xfrm>
          <a:prstGeom prst="curvedRightArrow">
            <a:avLst/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09" name="Straight Arrow Connector 208"/>
          <p:cNvCxnSpPr/>
          <p:nvPr/>
        </p:nvCxnSpPr>
        <p:spPr>
          <a:xfrm>
            <a:off x="6202680" y="2332599"/>
            <a:ext cx="365760" cy="0"/>
          </a:xfrm>
          <a:prstGeom prst="straightConnector1">
            <a:avLst/>
          </a:prstGeom>
          <a:ln w="381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/>
          <p:nvPr/>
        </p:nvCxnSpPr>
        <p:spPr>
          <a:xfrm>
            <a:off x="6202680" y="985837"/>
            <a:ext cx="365760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/>
          <p:nvPr/>
        </p:nvCxnSpPr>
        <p:spPr>
          <a:xfrm>
            <a:off x="6202680" y="1659218"/>
            <a:ext cx="365760" cy="0"/>
          </a:xfrm>
          <a:prstGeom prst="straightConnector1">
            <a:avLst/>
          </a:prstGeom>
          <a:ln w="38100">
            <a:solidFill>
              <a:srgbClr val="0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/>
          <p:nvPr/>
        </p:nvCxnSpPr>
        <p:spPr>
          <a:xfrm>
            <a:off x="6202680" y="3679360"/>
            <a:ext cx="36576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/>
          <p:nvPr/>
        </p:nvCxnSpPr>
        <p:spPr>
          <a:xfrm>
            <a:off x="6202680" y="5699501"/>
            <a:ext cx="365760" cy="0"/>
          </a:xfrm>
          <a:prstGeom prst="straightConnector1">
            <a:avLst/>
          </a:prstGeom>
          <a:ln w="38100">
            <a:solidFill>
              <a:schemeClr val="accent4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/>
          <p:nvPr/>
        </p:nvCxnSpPr>
        <p:spPr>
          <a:xfrm>
            <a:off x="6202680" y="3005108"/>
            <a:ext cx="36576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" name="Straight Arrow Connector 214"/>
          <p:cNvCxnSpPr/>
          <p:nvPr/>
        </p:nvCxnSpPr>
        <p:spPr>
          <a:xfrm>
            <a:off x="6202680" y="5026123"/>
            <a:ext cx="365760" cy="0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/>
          <p:cNvCxnSpPr/>
          <p:nvPr/>
        </p:nvCxnSpPr>
        <p:spPr>
          <a:xfrm>
            <a:off x="6202680" y="4352742"/>
            <a:ext cx="365760" cy="0"/>
          </a:xfrm>
          <a:prstGeom prst="straightConnector1">
            <a:avLst/>
          </a:prstGeom>
          <a:ln w="38100">
            <a:solidFill>
              <a:schemeClr val="accent5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Up Arrow 224"/>
          <p:cNvSpPr/>
          <p:nvPr/>
        </p:nvSpPr>
        <p:spPr>
          <a:xfrm rot="5400000">
            <a:off x="8671561" y="868489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26" name="Up Arrow 225"/>
          <p:cNvSpPr/>
          <p:nvPr/>
        </p:nvSpPr>
        <p:spPr>
          <a:xfrm rot="5400000">
            <a:off x="8671561" y="1541870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27" name="Up Arrow 226"/>
          <p:cNvSpPr/>
          <p:nvPr/>
        </p:nvSpPr>
        <p:spPr>
          <a:xfrm rot="5400000">
            <a:off x="8671561" y="2215251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28" name="Up Arrow 227"/>
          <p:cNvSpPr/>
          <p:nvPr/>
        </p:nvSpPr>
        <p:spPr>
          <a:xfrm rot="5400000">
            <a:off x="8671561" y="2887760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Up Arrow 228"/>
          <p:cNvSpPr/>
          <p:nvPr/>
        </p:nvSpPr>
        <p:spPr>
          <a:xfrm rot="5400000">
            <a:off x="8671561" y="3562012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0" name="Up Arrow 229"/>
          <p:cNvSpPr/>
          <p:nvPr/>
        </p:nvSpPr>
        <p:spPr>
          <a:xfrm rot="5400000">
            <a:off x="8671561" y="5582153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accent4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1" name="Up Arrow 230"/>
          <p:cNvSpPr/>
          <p:nvPr/>
        </p:nvSpPr>
        <p:spPr>
          <a:xfrm rot="5400000">
            <a:off x="8671561" y="4235394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accent5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2" name="Up Arrow 231"/>
          <p:cNvSpPr/>
          <p:nvPr/>
        </p:nvSpPr>
        <p:spPr>
          <a:xfrm rot="5400000">
            <a:off x="8671561" y="4908775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3" name="Up Arrow 232"/>
          <p:cNvSpPr/>
          <p:nvPr/>
        </p:nvSpPr>
        <p:spPr>
          <a:xfrm rot="5400000">
            <a:off x="8345427" y="868489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4" name="Up Arrow 233"/>
          <p:cNvSpPr/>
          <p:nvPr/>
        </p:nvSpPr>
        <p:spPr>
          <a:xfrm rot="5400000">
            <a:off x="8345427" y="1541870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5" name="Up Arrow 234"/>
          <p:cNvSpPr/>
          <p:nvPr/>
        </p:nvSpPr>
        <p:spPr>
          <a:xfrm rot="5400000">
            <a:off x="8345427" y="2215251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6" name="Up Arrow 235"/>
          <p:cNvSpPr/>
          <p:nvPr/>
        </p:nvSpPr>
        <p:spPr>
          <a:xfrm rot="5400000">
            <a:off x="8345427" y="2887760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7" name="Up Arrow 236"/>
          <p:cNvSpPr/>
          <p:nvPr/>
        </p:nvSpPr>
        <p:spPr>
          <a:xfrm rot="5400000">
            <a:off x="8345427" y="3562012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8" name="Up Arrow 237"/>
          <p:cNvSpPr/>
          <p:nvPr/>
        </p:nvSpPr>
        <p:spPr>
          <a:xfrm rot="5400000">
            <a:off x="8345427" y="5582153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39" name="Up Arrow 238"/>
          <p:cNvSpPr/>
          <p:nvPr/>
        </p:nvSpPr>
        <p:spPr>
          <a:xfrm rot="5400000">
            <a:off x="8345427" y="4235394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240" name="Up Arrow 239"/>
          <p:cNvSpPr/>
          <p:nvPr/>
        </p:nvSpPr>
        <p:spPr>
          <a:xfrm rot="5400000">
            <a:off x="8345427" y="4908775"/>
            <a:ext cx="173734" cy="234696"/>
          </a:xfrm>
          <a:prstGeom prst="upArrow">
            <a:avLst>
              <a:gd name="adj1" fmla="val 66725"/>
              <a:gd name="adj2" fmla="val 14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9424416" y="985837"/>
            <a:ext cx="533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/>
          <p:nvPr/>
        </p:nvCxnSpPr>
        <p:spPr>
          <a:xfrm>
            <a:off x="9424416" y="1659218"/>
            <a:ext cx="533400" cy="0"/>
          </a:xfrm>
          <a:prstGeom prst="straightConnector1">
            <a:avLst/>
          </a:prstGeom>
          <a:ln w="381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/>
          <p:nvPr/>
        </p:nvCxnSpPr>
        <p:spPr>
          <a:xfrm>
            <a:off x="9424416" y="2332599"/>
            <a:ext cx="5334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/>
          <p:nvPr/>
        </p:nvCxnSpPr>
        <p:spPr>
          <a:xfrm>
            <a:off x="9424416" y="3005108"/>
            <a:ext cx="533400" cy="0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/>
          <p:nvPr/>
        </p:nvCxnSpPr>
        <p:spPr>
          <a:xfrm>
            <a:off x="9424416" y="3679360"/>
            <a:ext cx="533400" cy="0"/>
          </a:xfrm>
          <a:prstGeom prst="straightConnector1">
            <a:avLst/>
          </a:prstGeom>
          <a:ln w="3810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Arrow Connector 244"/>
          <p:cNvCxnSpPr/>
          <p:nvPr/>
        </p:nvCxnSpPr>
        <p:spPr>
          <a:xfrm>
            <a:off x="9424416" y="5699501"/>
            <a:ext cx="533400" cy="0"/>
          </a:xfrm>
          <a:prstGeom prst="straightConnector1">
            <a:avLst/>
          </a:prstGeom>
          <a:ln w="381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Arrow Connector 245"/>
          <p:cNvCxnSpPr/>
          <p:nvPr/>
        </p:nvCxnSpPr>
        <p:spPr>
          <a:xfrm>
            <a:off x="9424416" y="4352742"/>
            <a:ext cx="533400" cy="0"/>
          </a:xfrm>
          <a:prstGeom prst="straightConnector1">
            <a:avLst/>
          </a:prstGeom>
          <a:ln w="3810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Arrow Connector 246"/>
          <p:cNvCxnSpPr/>
          <p:nvPr/>
        </p:nvCxnSpPr>
        <p:spPr>
          <a:xfrm>
            <a:off x="9424416" y="5026123"/>
            <a:ext cx="533400" cy="0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Arrow Connector 247"/>
          <p:cNvCxnSpPr/>
          <p:nvPr/>
        </p:nvCxnSpPr>
        <p:spPr>
          <a:xfrm>
            <a:off x="10034016" y="985837"/>
            <a:ext cx="73152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/>
          <p:nvPr/>
        </p:nvCxnSpPr>
        <p:spPr>
          <a:xfrm>
            <a:off x="10034016" y="1659218"/>
            <a:ext cx="731520" cy="0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/>
          <p:cNvCxnSpPr/>
          <p:nvPr/>
        </p:nvCxnSpPr>
        <p:spPr>
          <a:xfrm>
            <a:off x="10034016" y="2332599"/>
            <a:ext cx="731520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/>
          <p:nvPr/>
        </p:nvCxnSpPr>
        <p:spPr>
          <a:xfrm>
            <a:off x="10034016" y="3005108"/>
            <a:ext cx="731520" cy="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/>
          <p:nvPr/>
        </p:nvCxnSpPr>
        <p:spPr>
          <a:xfrm>
            <a:off x="10034016" y="3679360"/>
            <a:ext cx="73152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/>
          <p:nvPr/>
        </p:nvCxnSpPr>
        <p:spPr>
          <a:xfrm>
            <a:off x="10034016" y="5699501"/>
            <a:ext cx="731520" cy="0"/>
          </a:xfrm>
          <a:prstGeom prst="straightConnector1">
            <a:avLst/>
          </a:prstGeom>
          <a:ln w="5715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/>
          <p:cNvCxnSpPr/>
          <p:nvPr/>
        </p:nvCxnSpPr>
        <p:spPr>
          <a:xfrm>
            <a:off x="10034016" y="4352742"/>
            <a:ext cx="731520" cy="0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/>
          <p:cNvCxnSpPr/>
          <p:nvPr/>
        </p:nvCxnSpPr>
        <p:spPr>
          <a:xfrm>
            <a:off x="10034016" y="5026123"/>
            <a:ext cx="731520" cy="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Arrow Connector 255"/>
          <p:cNvCxnSpPr/>
          <p:nvPr/>
        </p:nvCxnSpPr>
        <p:spPr>
          <a:xfrm>
            <a:off x="10850880" y="985837"/>
            <a:ext cx="731520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  <a:effectLst>
            <a:outerShdw dist="25400" dir="3000000" algn="ctr" rotWithShape="0">
              <a:srgbClr val="000000">
                <a:alpha val="9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Arrow Connector 256"/>
          <p:cNvCxnSpPr/>
          <p:nvPr/>
        </p:nvCxnSpPr>
        <p:spPr>
          <a:xfrm>
            <a:off x="10850880" y="1659218"/>
            <a:ext cx="731520" cy="0"/>
          </a:xfrm>
          <a:prstGeom prst="straightConnector1">
            <a:avLst/>
          </a:prstGeom>
          <a:ln w="57150">
            <a:solidFill>
              <a:srgbClr val="000000"/>
            </a:solidFill>
            <a:tailEnd type="arrow"/>
          </a:ln>
          <a:effectLst>
            <a:outerShdw dist="25400" dir="3000000" algn="ctr" rotWithShape="0">
              <a:srgbClr val="000000">
                <a:alpha val="9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Arrow Connector 257"/>
          <p:cNvCxnSpPr/>
          <p:nvPr/>
        </p:nvCxnSpPr>
        <p:spPr>
          <a:xfrm>
            <a:off x="10850880" y="2332599"/>
            <a:ext cx="731520" cy="0"/>
          </a:xfrm>
          <a:prstGeom prst="straightConnector1">
            <a:avLst/>
          </a:prstGeom>
          <a:ln w="57150">
            <a:tailEnd type="arrow"/>
          </a:ln>
          <a:effectLst>
            <a:outerShdw dist="25400" dir="3000000" algn="ctr" rotWithShape="0">
              <a:srgbClr val="000000">
                <a:alpha val="9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Arrow Connector 258"/>
          <p:cNvCxnSpPr/>
          <p:nvPr/>
        </p:nvCxnSpPr>
        <p:spPr>
          <a:xfrm>
            <a:off x="10850880" y="3005108"/>
            <a:ext cx="731520" cy="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  <a:effectLst>
            <a:outerShdw dist="25400" dir="3000000" algn="ctr" rotWithShape="0">
              <a:srgbClr val="000000">
                <a:alpha val="9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Arrow Connector 259"/>
          <p:cNvCxnSpPr/>
          <p:nvPr/>
        </p:nvCxnSpPr>
        <p:spPr>
          <a:xfrm>
            <a:off x="10850880" y="3679360"/>
            <a:ext cx="731520" cy="0"/>
          </a:xfrm>
          <a:prstGeom prst="straightConnector1">
            <a:avLst/>
          </a:prstGeom>
          <a:ln w="57150">
            <a:solidFill>
              <a:schemeClr val="accent3"/>
            </a:solidFill>
            <a:tailEnd type="arrow"/>
          </a:ln>
          <a:effectLst>
            <a:outerShdw dist="25400" dir="3000000" algn="ctr" rotWithShape="0">
              <a:srgbClr val="000000">
                <a:alpha val="9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/>
          <p:nvPr/>
        </p:nvCxnSpPr>
        <p:spPr>
          <a:xfrm>
            <a:off x="10850880" y="5699501"/>
            <a:ext cx="731520" cy="0"/>
          </a:xfrm>
          <a:prstGeom prst="straightConnector1">
            <a:avLst/>
          </a:prstGeom>
          <a:ln w="57150">
            <a:solidFill>
              <a:schemeClr val="accent4"/>
            </a:solidFill>
            <a:tailEnd type="arrow"/>
          </a:ln>
          <a:effectLst>
            <a:outerShdw dist="25400" dir="3000000" algn="ctr" rotWithShape="0">
              <a:srgbClr val="000000">
                <a:alpha val="9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261"/>
          <p:cNvCxnSpPr/>
          <p:nvPr/>
        </p:nvCxnSpPr>
        <p:spPr>
          <a:xfrm>
            <a:off x="10850880" y="4352742"/>
            <a:ext cx="731520" cy="0"/>
          </a:xfrm>
          <a:prstGeom prst="straightConnector1">
            <a:avLst/>
          </a:prstGeom>
          <a:ln w="57150">
            <a:solidFill>
              <a:schemeClr val="accent5"/>
            </a:solidFill>
            <a:tailEnd type="arrow"/>
          </a:ln>
          <a:effectLst>
            <a:outerShdw dist="25400" dir="3000000" algn="ctr" rotWithShape="0">
              <a:srgbClr val="000000">
                <a:alpha val="9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262"/>
          <p:cNvCxnSpPr/>
          <p:nvPr/>
        </p:nvCxnSpPr>
        <p:spPr>
          <a:xfrm>
            <a:off x="10850880" y="5026123"/>
            <a:ext cx="731520" cy="0"/>
          </a:xfrm>
          <a:prstGeom prst="straightConnector1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  <a:tailEnd type="arrow"/>
          </a:ln>
          <a:effectLst>
            <a:outerShdw dist="25400" dir="3000000" algn="ctr" rotWithShape="0">
              <a:srgbClr val="000000">
                <a:alpha val="9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9" name="Picture 2" descr="D:\sabate\Desktop\PPT\arrows\arrows_black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" y="1415120"/>
            <a:ext cx="1066800" cy="48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D:\sabate\Desktop\PPT\arrows\arrows_LtBlueBlkOL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" y="2761010"/>
            <a:ext cx="1066800" cy="48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Picture 5" descr="D:\sabate\Desktop\PPT\arrows\arrows_LtBlueBWhtOL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" y="4782025"/>
            <a:ext cx="1066800" cy="48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6" descr="D:\sabate\Desktop\PPT\arrows\arrows_OrangeBlkOL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" y="3435262"/>
            <a:ext cx="1066800" cy="48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7" descr="D:\sabate\Desktop\PPT\arrows\arrows_OrangeWhtOL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" y="5455403"/>
            <a:ext cx="1066800" cy="48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8" descr="D:\sabate\Desktop\PPT\arrows\arrows_white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" y="741739"/>
            <a:ext cx="1066800" cy="48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9" descr="D:\sabate\Desktop\PPT\arrows\arrows_yellow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" y="2088501"/>
            <a:ext cx="1066800" cy="48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D:\sabate\Desktop\PPT\arrows\arrows_black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75" y="1478557"/>
            <a:ext cx="789555" cy="3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" name="Picture 4" descr="D:\sabate\Desktop\PPT\arrows\arrows_LtBlueBlkOL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75" y="2824447"/>
            <a:ext cx="789555" cy="3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5" descr="D:\sabate\Desktop\PPT\arrows\arrows_LtBlueBWhtOL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75" y="4845462"/>
            <a:ext cx="789555" cy="3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6" descr="D:\sabate\Desktop\PPT\arrows\arrows_OrangeBlkOL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75" y="3498699"/>
            <a:ext cx="789555" cy="3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" name="Picture 7" descr="D:\sabate\Desktop\PPT\arrows\arrows_OrangeWhtOL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75" y="5518840"/>
            <a:ext cx="789555" cy="3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8" descr="D:\sabate\Desktop\PPT\arrows\arrows_white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75" y="805176"/>
            <a:ext cx="789555" cy="3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" name="Picture 9" descr="D:\sabate\Desktop\PPT\arrows\arrows_yellow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75" y="2151938"/>
            <a:ext cx="789555" cy="3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D:\sabate\Desktop\PPT\arrows\arrows_black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76" y="1519734"/>
            <a:ext cx="609600" cy="2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" name="Picture 4" descr="D:\sabate\Desktop\PPT\arrows\arrows_LtBlueBlkOL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76" y="2865624"/>
            <a:ext cx="609600" cy="2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" name="Picture 5" descr="D:\sabate\Desktop\PPT\arrows\arrows_LtBlueBWhtOL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76" y="4886639"/>
            <a:ext cx="609600" cy="2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6" descr="D:\sabate\Desktop\PPT\arrows\arrows_OrangeBlkOL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76" y="3539876"/>
            <a:ext cx="609600" cy="2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7" descr="D:\sabate\Desktop\PPT\arrows\arrows_OrangeWhtOL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76" y="5560017"/>
            <a:ext cx="609600" cy="2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" name="Picture 8" descr="D:\sabate\Desktop\PPT\arrows\arrows_white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76" y="846353"/>
            <a:ext cx="609600" cy="2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9" descr="D:\sabate\Desktop\PPT\arrows\arrows_yellow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76" y="2193115"/>
            <a:ext cx="609600" cy="2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" name="Picture 2" descr="D:\sabate\Desktop\PPT\arrows\arrows_black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03" y="1433749"/>
            <a:ext cx="985385" cy="4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4" descr="D:\sabate\Desktop\PPT\arrows\arrows_LtBlueBlkOL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03" y="2779639"/>
            <a:ext cx="985385" cy="4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" name="Picture 5" descr="D:\sabate\Desktop\PPT\arrows\arrows_LtBlueBWhtOL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03" y="4800654"/>
            <a:ext cx="985385" cy="4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6" descr="D:\sabate\Desktop\PPT\arrows\arrows_OrangeBlkOL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03" y="3453891"/>
            <a:ext cx="985385" cy="4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7" descr="D:\sabate\Desktop\PPT\arrows\arrows_OrangeWhtOL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03" y="5474032"/>
            <a:ext cx="985385" cy="4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8" descr="D:\sabate\Desktop\PPT\arrows\arrows_white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03" y="760368"/>
            <a:ext cx="985385" cy="4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4" name="Picture 9" descr="D:\sabate\Desktop\PPT\arrows\arrows_yellow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03" y="2107130"/>
            <a:ext cx="985385" cy="4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5" name="Picture 2" descr="D:\sabate\Desktop\PPT\arrows\arrows_black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54605"/>
            <a:ext cx="457200" cy="20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" name="Picture 4" descr="D:\sabate\Desktop\PPT\arrows\arrows_LtBlueBlkOL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900495"/>
            <a:ext cx="457200" cy="20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8" name="Picture 5" descr="D:\sabate\Desktop\PPT\arrows\arrows_LtBlueBWhtOL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921510"/>
            <a:ext cx="457200" cy="20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9" name="Picture 6" descr="D:\sabate\Desktop\PPT\arrows\arrows_OrangeBlkOL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74747"/>
            <a:ext cx="457200" cy="20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0" name="Picture 7" descr="D:\sabate\Desktop\PPT\arrows\arrows_OrangeWhtOL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5594888"/>
            <a:ext cx="457200" cy="20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1" name="Picture 8" descr="D:\sabate\Desktop\PPT\arrows\arrows_white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881224"/>
            <a:ext cx="457200" cy="20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2" name="Picture 9" descr="D:\sabate\Desktop\PPT\arrows\arrows_yellow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27986"/>
            <a:ext cx="457200" cy="20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" name="Picture 2" descr="D:\sabate\Desktop\PPT\arrows\arrows_black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29" y="1502298"/>
            <a:ext cx="685800" cy="3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5" name="Picture 4" descr="D:\sabate\Desktop\PPT\arrows\arrows_LtBlueBlkOL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29" y="2848188"/>
            <a:ext cx="685800" cy="3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" name="Picture 5" descr="D:\sabate\Desktop\PPT\arrows\arrows_LtBlueBWhtOL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29" y="4869203"/>
            <a:ext cx="685800" cy="3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" name="Picture 6" descr="D:\sabate\Desktop\PPT\arrows\arrows_OrangeBlkOL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29" y="3522440"/>
            <a:ext cx="685800" cy="3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8" name="Picture 7" descr="D:\sabate\Desktop\PPT\arrows\arrows_OrangeWhtOL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29" y="5542581"/>
            <a:ext cx="685800" cy="3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9" name="Picture 8" descr="D:\sabate\Desktop\PPT\arrows\arrows_white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29" y="828917"/>
            <a:ext cx="685800" cy="3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9" descr="D:\sabate\Desktop\PPT\arrows\arrows_yellow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29" y="2175679"/>
            <a:ext cx="685800" cy="3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1" name="Picture 2" descr="D:\sabate\Desktop\PPT\arrows\arrows_black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11" y="1457899"/>
            <a:ext cx="879841" cy="40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3" descr="D:\sabate\Desktop\PPT\arrows\arrows_blue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" y="4108644"/>
            <a:ext cx="1066800" cy="488197"/>
          </a:xfrm>
          <a:prstGeom prst="rect">
            <a:avLst/>
          </a:prstGeom>
          <a:noFill/>
        </p:spPr>
      </p:pic>
      <p:pic>
        <p:nvPicPr>
          <p:cNvPr id="158" name="Picture 3" descr="D:\sabate\Desktop\PPT\arrows\arrows_blue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75" y="4172081"/>
            <a:ext cx="789555" cy="36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" name="Picture 3" descr="D:\sabate\Desktop\PPT\arrows\arrows_blue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376" y="4213258"/>
            <a:ext cx="609600" cy="27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3" descr="D:\sabate\Desktop\PPT\arrows\arrows_blue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303" y="4127273"/>
            <a:ext cx="985385" cy="4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" name="Picture 3" descr="D:\sabate\Desktop\PPT\arrows\arrows_blue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248129"/>
            <a:ext cx="457200" cy="20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4" name="Picture 3" descr="D:\sabate\Desktop\PPT\arrows\arrows_blue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329" y="4195822"/>
            <a:ext cx="685800" cy="31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2" name="Picture 3" descr="D:\sabate\Desktop\PPT\arrows\arrows_blue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11" y="4151423"/>
            <a:ext cx="879841" cy="40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3" name="Picture 4" descr="D:\sabate\Desktop\PPT\arrows\arrows_LtBlueBlkOL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11" y="2803789"/>
            <a:ext cx="879841" cy="40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4" name="Picture 5" descr="D:\sabate\Desktop\PPT\arrows\arrows_LtBlueBWhtOL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11" y="4824804"/>
            <a:ext cx="879841" cy="40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" name="Picture 6" descr="D:\sabate\Desktop\PPT\arrows\arrows_OrangeBlkOL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11" y="3478041"/>
            <a:ext cx="879841" cy="40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" name="Picture 7" descr="D:\sabate\Desktop\PPT\arrows\arrows_OrangeWhtOL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11" y="5498182"/>
            <a:ext cx="879841" cy="40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7" name="Picture 8" descr="D:\sabate\Desktop\PPT\arrows\arrows_white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11" y="784518"/>
            <a:ext cx="879841" cy="40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8" name="Picture 9" descr="D:\sabate\Desktop\PPT\arrows\arrows_yellow.wm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311" y="2131280"/>
            <a:ext cx="879841" cy="40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438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Burnout: Background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Maslach – 1</a:t>
            </a:r>
            <a:r>
              <a:rPr lang="en-US" baseline="30000" dirty="0"/>
              <a:t>st</a:t>
            </a:r>
            <a:r>
              <a:rPr lang="en-US" dirty="0"/>
              <a:t> to study it</a:t>
            </a:r>
          </a:p>
          <a:p>
            <a:r>
              <a:rPr lang="en-US" dirty="0"/>
              <a:t>Individual risk factors</a:t>
            </a:r>
          </a:p>
          <a:p>
            <a:r>
              <a:rPr lang="en-US" dirty="0"/>
              <a:t>An environmental problem</a:t>
            </a:r>
          </a:p>
          <a:p>
            <a:r>
              <a:rPr lang="en-US" dirty="0"/>
              <a:t>“Major mismatch between the nature of the job and the nature of the person who does the job”</a:t>
            </a:r>
          </a:p>
          <a:p>
            <a:r>
              <a:rPr lang="en-US" dirty="0"/>
              <a:t>Emotional exhaustion, depersonalization, reduced personal accomplishment</a:t>
            </a:r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sz="1400" dirty="0"/>
              <a:t>https://www.youtube.com/watch?v=Oj4w7i-TqsE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 err="1"/>
              <a:t>Maslach</a:t>
            </a:r>
            <a:r>
              <a:rPr lang="en-US" dirty="0"/>
              <a:t> C, The Truth about Burnout: How Organizations Cause Personal Stress and What to Do About It. </a:t>
            </a:r>
            <a:br>
              <a:rPr lang="en-US" dirty="0"/>
            </a:br>
            <a:r>
              <a:rPr lang="en-US" dirty="0"/>
              <a:t>San Francisco, </a:t>
            </a:r>
            <a:r>
              <a:rPr lang="en-US" dirty="0" err="1"/>
              <a:t>CA:Jossey-Bass</a:t>
            </a:r>
            <a:r>
              <a:rPr lang="en-US" dirty="0"/>
              <a:t>; 1997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1252883"/>
            <a:ext cx="5400234" cy="3046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907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Contributors to Burnout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4669536" cy="5559552"/>
          </a:xfrm>
        </p:spPr>
        <p:txBody>
          <a:bodyPr/>
          <a:lstStyle/>
          <a:p>
            <a:r>
              <a:rPr lang="en-US" dirty="0"/>
              <a:t>Demographics</a:t>
            </a:r>
          </a:p>
          <a:p>
            <a:pPr lvl="1"/>
            <a:r>
              <a:rPr lang="en-US" dirty="0"/>
              <a:t>Female 48% vs.</a:t>
            </a:r>
            <a:br>
              <a:rPr lang="en-US" dirty="0"/>
            </a:br>
            <a:r>
              <a:rPr lang="en-US" dirty="0"/>
              <a:t>male 38%</a:t>
            </a:r>
          </a:p>
          <a:p>
            <a:pPr lvl="1"/>
            <a:r>
              <a:rPr lang="en-US" dirty="0"/>
              <a:t>Age 45-54</a:t>
            </a:r>
          </a:p>
          <a:p>
            <a:r>
              <a:rPr lang="en-US" dirty="0"/>
              <a:t>Radiology #7 of 29 specialties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5800" y="6257907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Maslach</a:t>
            </a:r>
            <a:r>
              <a:rPr lang="en-US" sz="14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 C, The Truth about Burnout: How Organizations Cause Personal Stress and What to Do About It. </a:t>
            </a:r>
            <a:br>
              <a:rPr lang="en-US" sz="14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</a:br>
            <a:r>
              <a:rPr lang="en-US" sz="14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San Francisco, </a:t>
            </a:r>
            <a:r>
              <a:rPr lang="en-US" sz="1400" i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CA:Jossey-Bass</a:t>
            </a:r>
            <a:r>
              <a:rPr lang="en-US" sz="1400" i="1" dirty="0">
                <a:solidFill>
                  <a:schemeClr val="bg2">
                    <a:lumMod val="20000"/>
                    <a:lumOff val="80000"/>
                  </a:schemeClr>
                </a:solidFill>
                <a:latin typeface="Trebuchet MS" panose="020B0603020202020204" pitchFamily="34" charset="0"/>
              </a:rPr>
              <a:t>; 1997; Medscape Burnout and Depression Survey, 2018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CD3FB5-3CC4-470C-BD92-A44C32167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03" y="1143000"/>
            <a:ext cx="6145433" cy="3733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2780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Contributors to Burnout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5583936" cy="5559552"/>
          </a:xfrm>
        </p:spPr>
        <p:txBody>
          <a:bodyPr/>
          <a:lstStyle/>
          <a:p>
            <a:r>
              <a:rPr lang="en-US" dirty="0"/>
              <a:t>Concept of “moral injury”</a:t>
            </a:r>
          </a:p>
          <a:p>
            <a:pPr lvl="1"/>
            <a:r>
              <a:rPr lang="en-US" dirty="0"/>
              <a:t>First used in military</a:t>
            </a:r>
          </a:p>
          <a:p>
            <a:pPr lvl="1"/>
            <a:r>
              <a:rPr lang="en-US" dirty="0"/>
              <a:t>Veterans’ psychological sequela to “bearing witness to the aftermath of violence and human carnage”</a:t>
            </a:r>
          </a:p>
          <a:p>
            <a:pPr lvl="1"/>
            <a:r>
              <a:rPr lang="en-US" dirty="0"/>
              <a:t>Nursing literature</a:t>
            </a:r>
          </a:p>
          <a:p>
            <a:pPr lvl="1"/>
            <a:r>
              <a:rPr lang="en-US" dirty="0"/>
              <a:t>A person’s response to the “betrayal of what is right”</a:t>
            </a:r>
          </a:p>
          <a:p>
            <a:r>
              <a:rPr lang="en-US" dirty="0"/>
              <a:t>Conflict between ideals and work environment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2024" y="5486400"/>
            <a:ext cx="10789920" cy="1289304"/>
          </a:xfrm>
        </p:spPr>
        <p:txBody>
          <a:bodyPr/>
          <a:lstStyle/>
          <a:p>
            <a:r>
              <a:rPr lang="en-US" i="0" dirty="0"/>
              <a:t>Litz BT, Stein N, Delaney E, et al. Moral injury and moral repair in war veterans: a preliminary model and intervention strategy. Clin Psychol Rev 2009;29:695–706. </a:t>
            </a:r>
          </a:p>
          <a:p>
            <a:r>
              <a:rPr lang="en-US" i="0" dirty="0"/>
              <a:t>Fourie C. Who is experiencing what kind of moral distress? distinctions for moving from a narrow to a broad definition of moral distress. AMA J Ethics 2017;19:578–84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02A9A0-3396-4252-8847-F258016EB6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35" r="33570"/>
          <a:stretch/>
        </p:blipFill>
        <p:spPr>
          <a:xfrm>
            <a:off x="6307826" y="990600"/>
            <a:ext cx="537211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03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Being Female: Academics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5909201" cy="5559552"/>
          </a:xfrm>
        </p:spPr>
        <p:txBody>
          <a:bodyPr/>
          <a:lstStyle/>
          <a:p>
            <a:r>
              <a:rPr lang="en-US" dirty="0"/>
              <a:t>Promotion</a:t>
            </a:r>
          </a:p>
          <a:p>
            <a:r>
              <a:rPr lang="en-US" dirty="0"/>
              <a:t>Leadership opportunities</a:t>
            </a:r>
          </a:p>
          <a:p>
            <a:r>
              <a:rPr lang="en-US" dirty="0"/>
              <a:t>Invisible</a:t>
            </a:r>
          </a:p>
          <a:p>
            <a:r>
              <a:rPr lang="en-US" dirty="0"/>
              <a:t>Gender stereotypes</a:t>
            </a:r>
          </a:p>
          <a:p>
            <a:pPr lvl="1"/>
            <a:r>
              <a:rPr lang="en-US" dirty="0"/>
              <a:t>Men: competent</a:t>
            </a:r>
          </a:p>
          <a:p>
            <a:pPr lvl="1"/>
            <a:r>
              <a:rPr lang="en-US" dirty="0"/>
              <a:t>Women: incompetent</a:t>
            </a:r>
          </a:p>
          <a:p>
            <a:r>
              <a:rPr lang="en-US" dirty="0"/>
              <a:t>“Bro” environment at some meetings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#</a:t>
            </a:r>
            <a:r>
              <a:rPr lang="en-US" dirty="0" err="1"/>
              <a:t>Time’sUp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sz="1000" dirty="0"/>
              <a:t>Image: https://www.google.com/</a:t>
            </a:r>
            <a:r>
              <a:rPr lang="en-US" sz="1000" dirty="0" err="1"/>
              <a:t>search?rlz</a:t>
            </a:r>
            <a:r>
              <a:rPr lang="en-US" sz="1000" dirty="0"/>
              <a:t>=1C1GGRV_enUS750US750&amp;biw=1164&amp;bih=557&amp;tbm=</a:t>
            </a:r>
            <a:r>
              <a:rPr lang="en-US" sz="1000" dirty="0" err="1"/>
              <a:t>isch&amp;sa</a:t>
            </a:r>
            <a:r>
              <a:rPr lang="en-US" sz="1000" dirty="0"/>
              <a:t>=1&amp;ei=hx_nWvr9EaLdjwT2i5GICw&amp;q=</a:t>
            </a:r>
            <a:r>
              <a:rPr lang="en-US" sz="1000" dirty="0" err="1"/>
              <a:t>men+exclude+women&amp;oq</a:t>
            </a:r>
            <a:r>
              <a:rPr lang="en-US" sz="1000" dirty="0"/>
              <a:t>=</a:t>
            </a:r>
            <a:r>
              <a:rPr lang="en-US" sz="1000" dirty="0" err="1"/>
              <a:t>men+exclude+women&amp;gs_l</a:t>
            </a:r>
            <a:r>
              <a:rPr lang="en-US" sz="1000" dirty="0"/>
              <a:t>=psy-ab.3...70176.76670.0.76928.53.37.0.0.0.0.180.4219.11j22.34.0....0...1c.1.64.psy-ab..33.9.967.0..0j0i67k1j0i5i30k1j0i8i30k1.111.f9HvTT_Ysz8#imgrc=</a:t>
            </a:r>
            <a:r>
              <a:rPr lang="en-US" sz="1000" dirty="0" err="1"/>
              <a:t>SxgcHphVYzutaM</a:t>
            </a:r>
            <a:r>
              <a:rPr lang="en-US" sz="1000" dirty="0"/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0DF2B9-8B9C-4A1D-94AA-EDB2997D2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" r="5389" b="3337"/>
          <a:stretch/>
        </p:blipFill>
        <p:spPr>
          <a:xfrm>
            <a:off x="6421265" y="1371600"/>
            <a:ext cx="5269557" cy="3669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6439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6422136" cy="5635752"/>
          </a:xfrm>
        </p:spPr>
        <p:txBody>
          <a:bodyPr/>
          <a:lstStyle/>
          <a:p>
            <a:r>
              <a:rPr lang="en-US" dirty="0"/>
              <a:t>Hierarchical</a:t>
            </a:r>
          </a:p>
          <a:p>
            <a:r>
              <a:rPr lang="en-US" dirty="0"/>
              <a:t>Poor communication</a:t>
            </a:r>
          </a:p>
          <a:p>
            <a:r>
              <a:rPr lang="en-US" dirty="0"/>
              <a:t>Lacking fairness </a:t>
            </a:r>
          </a:p>
          <a:p>
            <a:pPr lvl="1"/>
            <a:r>
              <a:rPr lang="en-US" dirty="0"/>
              <a:t>Salary, time, workload</a:t>
            </a:r>
          </a:p>
          <a:p>
            <a:r>
              <a:rPr lang="en-US" dirty="0"/>
              <a:t>No empathy</a:t>
            </a:r>
          </a:p>
          <a:p>
            <a:pPr lvl="1"/>
            <a:r>
              <a:rPr lang="en-US" dirty="0"/>
              <a:t>No positive acknowledgment</a:t>
            </a:r>
          </a:p>
          <a:p>
            <a:pPr lvl="1"/>
            <a:r>
              <a:rPr lang="en-US" dirty="0"/>
              <a:t>We are expendable</a:t>
            </a:r>
          </a:p>
          <a:p>
            <a:endParaRPr lang="en-US" dirty="0"/>
          </a:p>
          <a:p>
            <a:r>
              <a:rPr lang="en-US" dirty="0"/>
              <a:t>Sucks the joy out of work</a:t>
            </a:r>
          </a:p>
          <a:p>
            <a:pPr marL="0" indent="0">
              <a:buNone/>
            </a:pPr>
            <a:endParaRPr lang="en-US" sz="12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en-US" sz="1200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Maslach</a:t>
            </a:r>
            <a:r>
              <a:rPr lang="en-US" sz="12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C, The Truth about Burnout: How Organizations Cause Personal Stress and What to Do About It. San Francisco, </a:t>
            </a:r>
            <a:r>
              <a:rPr lang="en-US" sz="1200" i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CA:Jossey-Bass</a:t>
            </a:r>
            <a:r>
              <a:rPr lang="en-US" sz="12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; 1997; The Simpsons, 20</a:t>
            </a:r>
            <a:r>
              <a:rPr lang="en-US" sz="1200" i="1" baseline="30000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th</a:t>
            </a:r>
            <a:r>
              <a:rPr lang="en-US" sz="1200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Century Fox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9610" y="1219200"/>
            <a:ext cx="5095826" cy="4038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381000" y="6216134"/>
            <a:ext cx="52937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https://www.proopinion.com/en/blog/10-signs-of-a-toxic-boss</a:t>
            </a:r>
          </a:p>
        </p:txBody>
      </p:sp>
    </p:spTree>
    <p:extLst>
      <p:ext uri="{BB962C8B-B14F-4D97-AF65-F5344CB8AC3E}">
        <p14:creationId xmlns:p14="http://schemas.microsoft.com/office/powerpoint/2010/main" val="1955880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2064" y="841248"/>
            <a:ext cx="6041136" cy="5559552"/>
          </a:xfrm>
        </p:spPr>
        <p:txBody>
          <a:bodyPr/>
          <a:lstStyle/>
          <a:p>
            <a:r>
              <a:rPr lang="en-US" dirty="0"/>
              <a:t>Inefficiencies</a:t>
            </a:r>
          </a:p>
          <a:p>
            <a:r>
              <a:rPr lang="en-US" dirty="0"/>
              <a:t>Understaffing</a:t>
            </a:r>
          </a:p>
          <a:p>
            <a:r>
              <a:rPr lang="en-US" dirty="0"/>
              <a:t>EMR, PACS, IT</a:t>
            </a:r>
          </a:p>
          <a:p>
            <a:r>
              <a:rPr lang="en-US" dirty="0"/>
              <a:t>Much non-interpretive work</a:t>
            </a:r>
          </a:p>
          <a:p>
            <a:r>
              <a:rPr lang="en-US" dirty="0"/>
              <a:t>Interruptions</a:t>
            </a:r>
          </a:p>
          <a:p>
            <a:r>
              <a:rPr lang="en-US" dirty="0"/>
              <a:t>Emphasis on volume vs. value</a:t>
            </a:r>
          </a:p>
          <a:p>
            <a:endParaRPr lang="en-US" dirty="0"/>
          </a:p>
          <a:p>
            <a:r>
              <a:rPr lang="en-US" dirty="0"/>
              <a:t>Loss of autonomy and control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92024" y="6802546"/>
            <a:ext cx="10789920" cy="301752"/>
          </a:xfrm>
        </p:spPr>
        <p:txBody>
          <a:bodyPr/>
          <a:lstStyle/>
          <a:p>
            <a:r>
              <a:rPr lang="en-US" dirty="0"/>
              <a:t>http://capreform.eu/simplification-as-a-top-priority-in-2015; J</a:t>
            </a:r>
            <a:r>
              <a:rPr lang="en-US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Am Coll </a:t>
            </a:r>
            <a:r>
              <a:rPr lang="en-US" u="sng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Radiol</a:t>
            </a:r>
            <a:r>
              <a:rPr lang="en-US" u="sng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.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2016 Oct;13(10):1210-1214. </a:t>
            </a:r>
            <a:r>
              <a:rPr lang="en-US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Epub</a:t>
            </a:r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2016 Jun 14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2024" y="6211740"/>
            <a:ext cx="86301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J Am Coll </a:t>
            </a:r>
            <a:r>
              <a:rPr lang="en-US" sz="1400" i="1" u="sng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Radiol</a:t>
            </a:r>
            <a:r>
              <a:rPr lang="en-US" sz="1400" i="1" u="sng" dirty="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.</a:t>
            </a:r>
            <a:r>
              <a:rPr lang="en-US" sz="1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2016 Oct;13(10):1210-1214. </a:t>
            </a:r>
            <a:r>
              <a:rPr lang="en-US" sz="1400" i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Epub</a:t>
            </a:r>
            <a:r>
              <a:rPr lang="en-US" sz="1400" i="1" dirty="0">
                <a:solidFill>
                  <a:schemeClr val="accent1">
                    <a:lumMod val="40000"/>
                    <a:lumOff val="60000"/>
                  </a:schemeClr>
                </a:solidFill>
                <a:latin typeface="Trebuchet MS" panose="020B0603020202020204" pitchFamily="34" charset="0"/>
              </a:rPr>
              <a:t> 2016 Jun 14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11C494-3777-4A80-8147-E6151E0CB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240" y="963844"/>
            <a:ext cx="4508177" cy="4945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8632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Isolation</a:t>
            </a:r>
          </a:p>
          <a:p>
            <a:r>
              <a:rPr lang="en-US" dirty="0"/>
              <a:t>Off-site rotations</a:t>
            </a:r>
          </a:p>
          <a:p>
            <a:r>
              <a:rPr lang="en-US" dirty="0"/>
              <a:t>Increased commutes</a:t>
            </a:r>
          </a:p>
          <a:p>
            <a:r>
              <a:rPr lang="en-US" dirty="0"/>
              <a:t>Diminished interaction w other radiologists, trainees, department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https://www.pinterest.com/pin/187814246932248661/?autologin=true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990600"/>
            <a:ext cx="4801406" cy="4265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984706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Radiology 16 9">
  <a:themeElements>
    <a:clrScheme name="2017 colors">
      <a:dk1>
        <a:srgbClr val="FFFFFF"/>
      </a:dk1>
      <a:lt1>
        <a:srgbClr val="FFFFFF"/>
      </a:lt1>
      <a:dk2>
        <a:srgbClr val="00274C"/>
      </a:dk2>
      <a:lt2>
        <a:srgbClr val="FFCB05"/>
      </a:lt2>
      <a:accent1>
        <a:srgbClr val="FFCB05"/>
      </a:accent1>
      <a:accent2>
        <a:srgbClr val="0174BB"/>
      </a:accent2>
      <a:accent3>
        <a:srgbClr val="FF8409"/>
      </a:accent3>
      <a:accent4>
        <a:srgbClr val="B3AC17"/>
      </a:accent4>
      <a:accent5>
        <a:srgbClr val="F2D384"/>
      </a:accent5>
      <a:accent6>
        <a:srgbClr val="00B5AF"/>
      </a:accent6>
      <a:hlink>
        <a:srgbClr val="465E85"/>
      </a:hlink>
      <a:folHlink>
        <a:srgbClr val="AFB0B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tailEnd type="stealth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0B54385F-ECB5-4F58-884B-534F257DEEC7}" vid="{16356DF8-649B-4925-80C6-CBD6220128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Radiology_MM_Template_16-9</Template>
  <TotalTime>3610</TotalTime>
  <Words>810</Words>
  <Application>Microsoft Office PowerPoint</Application>
  <PresentationFormat>Widescreen</PresentationFormat>
  <Paragraphs>191</Paragraphs>
  <Slides>25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Trebuchet MS</vt:lpstr>
      <vt:lpstr>Radiology 16 9</vt:lpstr>
      <vt:lpstr>Burnout in Academics: The  Female Perspective</vt:lpstr>
      <vt:lpstr>Disclosure</vt:lpstr>
      <vt:lpstr>Burnout: Background</vt:lpstr>
      <vt:lpstr>Contributors to Burnout</vt:lpstr>
      <vt:lpstr>Contributors to Burnout</vt:lpstr>
      <vt:lpstr>Being Female: Academics</vt:lpstr>
      <vt:lpstr>Management</vt:lpstr>
      <vt:lpstr>Operations</vt:lpstr>
      <vt:lpstr>Environment</vt:lpstr>
      <vt:lpstr>Symptoms</vt:lpstr>
      <vt:lpstr>Solutions</vt:lpstr>
      <vt:lpstr>What is Your “Why”?</vt:lpstr>
      <vt:lpstr>What Can You Control?</vt:lpstr>
      <vt:lpstr>Time Management</vt:lpstr>
      <vt:lpstr>Career</vt:lpstr>
      <vt:lpstr>Problem</vt:lpstr>
      <vt:lpstr>Your Work Flow</vt:lpstr>
      <vt:lpstr>Your Teaching</vt:lpstr>
      <vt:lpstr>Your Clinical Expertise</vt:lpstr>
      <vt:lpstr>Your Network</vt:lpstr>
      <vt:lpstr>Assistants</vt:lpstr>
      <vt:lpstr>Be A Change Agent</vt:lpstr>
      <vt:lpstr>Take Home Points</vt:lpstr>
      <vt:lpstr>Thank You</vt:lpstr>
      <vt:lpstr>Arrows</vt:lpstr>
    </vt:vector>
  </TitlesOfParts>
  <Company>University of Michigan Health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Yablon, Corrie</dc:creator>
  <cp:lastModifiedBy>Yablon, Corrie</cp:lastModifiedBy>
  <cp:revision>144</cp:revision>
  <cp:lastPrinted>2014-01-27T21:49:17Z</cp:lastPrinted>
  <dcterms:created xsi:type="dcterms:W3CDTF">2017-07-15T15:33:14Z</dcterms:created>
  <dcterms:modified xsi:type="dcterms:W3CDTF">2019-08-06T20:14:40Z</dcterms:modified>
</cp:coreProperties>
</file>